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2" r:id="rId2"/>
    <p:sldMasterId id="2147483667" r:id="rId3"/>
  </p:sldMasterIdLst>
  <p:notesMasterIdLst>
    <p:notesMasterId r:id="rId33"/>
  </p:notesMasterIdLst>
  <p:sldIdLst>
    <p:sldId id="294" r:id="rId4"/>
    <p:sldId id="299" r:id="rId5"/>
    <p:sldId id="298" r:id="rId6"/>
    <p:sldId id="295" r:id="rId7"/>
    <p:sldId id="304" r:id="rId8"/>
    <p:sldId id="296" r:id="rId9"/>
    <p:sldId id="307" r:id="rId10"/>
    <p:sldId id="305" r:id="rId11"/>
    <p:sldId id="306" r:id="rId12"/>
    <p:sldId id="297" r:id="rId13"/>
    <p:sldId id="303" r:id="rId14"/>
    <p:sldId id="302" r:id="rId15"/>
    <p:sldId id="287" r:id="rId16"/>
    <p:sldId id="288" r:id="rId17"/>
    <p:sldId id="289" r:id="rId18"/>
    <p:sldId id="300" r:id="rId19"/>
    <p:sldId id="309" r:id="rId20"/>
    <p:sldId id="308" r:id="rId21"/>
    <p:sldId id="310" r:id="rId22"/>
    <p:sldId id="292" r:id="rId23"/>
    <p:sldId id="301" r:id="rId24"/>
    <p:sldId id="256" r:id="rId25"/>
    <p:sldId id="273" r:id="rId26"/>
    <p:sldId id="284" r:id="rId27"/>
    <p:sldId id="277" r:id="rId28"/>
    <p:sldId id="285" r:id="rId29"/>
    <p:sldId id="279" r:id="rId30"/>
    <p:sldId id="283" r:id="rId31"/>
    <p:sldId id="311" r:id="rId32"/>
  </p:sldIdLst>
  <p:sldSz cx="12192000" cy="6858000"/>
  <p:notesSz cx="6858000" cy="9144000"/>
  <p:embeddedFontLst>
    <p:embeddedFont>
      <p:font typeface="Adobe Fan Heiti Std B" panose="020B0700000000000000" pitchFamily="34" charset="-128"/>
      <p:bold r:id="rId34"/>
    </p:embeddedFont>
    <p:embeddedFont>
      <p:font typeface="Adobe 고딕 Std B" panose="020B0800000000000000" pitchFamily="34" charset="-127"/>
      <p:bold r:id="rId35"/>
    </p:embeddedFont>
    <p:embeddedFont>
      <p:font typeface="KoPubWorld돋움체 Bold" panose="00000800000000000000" pitchFamily="2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111111"/>
    <a:srgbClr val="D78D8D"/>
    <a:srgbClr val="1A1919"/>
    <a:srgbClr val="B7472A"/>
    <a:srgbClr val="C66D56"/>
    <a:srgbClr val="D7B28D"/>
    <a:srgbClr val="EE8640"/>
    <a:srgbClr val="EBCF89"/>
    <a:srgbClr val="8B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25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33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9C0B-FD34-40DE-8377-5815CD1B594C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BBC25-FC2C-40CB-96C4-9015B5627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8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6A794-673A-4B51-8FA0-CAA666FA1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54FAE-8904-4FA5-B7FA-4EFA127E2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1B3F4-DD89-45F5-A694-7D24EA3CD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83F8-09E8-4841-BD1C-A3D71B9542DF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A075D-8E45-4048-A02C-4BB60285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732E7-1A13-4D50-8975-A2DFF6FD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D6EC-1099-4C84-9862-D3C02BAD444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E3D895-B3BA-5E1E-B31F-1B81A8B1FB3D}"/>
              </a:ext>
            </a:extLst>
          </p:cNvPr>
          <p:cNvSpPr/>
          <p:nvPr userDrawn="1"/>
        </p:nvSpPr>
        <p:spPr>
          <a:xfrm>
            <a:off x="-10511" y="0"/>
            <a:ext cx="12202511" cy="685800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1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DAF2CCC-809A-7128-A42C-F9BD08F95247}"/>
              </a:ext>
            </a:extLst>
          </p:cNvPr>
          <p:cNvSpPr/>
          <p:nvPr userDrawn="1"/>
        </p:nvSpPr>
        <p:spPr>
          <a:xfrm>
            <a:off x="-10511" y="0"/>
            <a:ext cx="12202511" cy="6858000"/>
          </a:xfrm>
          <a:prstGeom prst="rect">
            <a:avLst/>
          </a:prstGeom>
          <a:noFill/>
          <a:ln w="1905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4DCB04-B328-0BD1-3DD0-8DB967C6B515}"/>
              </a:ext>
            </a:extLst>
          </p:cNvPr>
          <p:cNvSpPr/>
          <p:nvPr userDrawn="1"/>
        </p:nvSpPr>
        <p:spPr>
          <a:xfrm>
            <a:off x="-10511" y="0"/>
            <a:ext cx="12114881" cy="822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ED25D2-25D9-80E2-5B70-4F97E8A3C84D}"/>
              </a:ext>
            </a:extLst>
          </p:cNvPr>
          <p:cNvCxnSpPr/>
          <p:nvPr userDrawn="1"/>
        </p:nvCxnSpPr>
        <p:spPr>
          <a:xfrm>
            <a:off x="3074670" y="697230"/>
            <a:ext cx="0" cy="6069330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9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DAF2CCC-809A-7128-A42C-F9BD08F95247}"/>
              </a:ext>
            </a:extLst>
          </p:cNvPr>
          <p:cNvSpPr/>
          <p:nvPr userDrawn="1"/>
        </p:nvSpPr>
        <p:spPr>
          <a:xfrm>
            <a:off x="-10511" y="0"/>
            <a:ext cx="12202511" cy="6858000"/>
          </a:xfrm>
          <a:prstGeom prst="rect">
            <a:avLst/>
          </a:prstGeom>
          <a:noFill/>
          <a:ln w="1905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4DCB04-B328-0BD1-3DD0-8DB967C6B515}"/>
              </a:ext>
            </a:extLst>
          </p:cNvPr>
          <p:cNvSpPr/>
          <p:nvPr userDrawn="1"/>
        </p:nvSpPr>
        <p:spPr>
          <a:xfrm>
            <a:off x="-10511" y="0"/>
            <a:ext cx="12114881" cy="82296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2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6A794-673A-4B51-8FA0-CAA666FA1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54FAE-8904-4FA5-B7FA-4EFA127E2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1B3F4-DD89-45F5-A694-7D24EA3CD8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8683F8-09E8-4841-BD1C-A3D71B9542DF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A075D-8E45-4048-A02C-4BB60285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732E7-1A13-4D50-8975-A2DFF6FD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79D6EC-1099-4C84-9862-D3C02BAD444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E3D895-B3BA-5E1E-B31F-1B81A8B1FB3D}"/>
              </a:ext>
            </a:extLst>
          </p:cNvPr>
          <p:cNvSpPr/>
          <p:nvPr userDrawn="1"/>
        </p:nvSpPr>
        <p:spPr>
          <a:xfrm>
            <a:off x="-10511" y="0"/>
            <a:ext cx="12202511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7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DAF2CCC-809A-7128-A42C-F9BD08F95247}"/>
              </a:ext>
            </a:extLst>
          </p:cNvPr>
          <p:cNvSpPr/>
          <p:nvPr userDrawn="1"/>
        </p:nvSpPr>
        <p:spPr>
          <a:xfrm>
            <a:off x="-10511" y="0"/>
            <a:ext cx="12202511" cy="6858000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11111"/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4DCB04-B328-0BD1-3DD0-8DB967C6B515}"/>
              </a:ext>
            </a:extLst>
          </p:cNvPr>
          <p:cNvSpPr/>
          <p:nvPr userDrawn="1"/>
        </p:nvSpPr>
        <p:spPr>
          <a:xfrm>
            <a:off x="-10511" y="0"/>
            <a:ext cx="12114881" cy="822960"/>
          </a:xfrm>
          <a:prstGeom prst="rect">
            <a:avLst/>
          </a:prstGeom>
          <a:solidFill>
            <a:srgbClr val="1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ED25D2-25D9-80E2-5B70-4F97E8A3C84D}"/>
              </a:ext>
            </a:extLst>
          </p:cNvPr>
          <p:cNvCxnSpPr/>
          <p:nvPr userDrawn="1"/>
        </p:nvCxnSpPr>
        <p:spPr>
          <a:xfrm>
            <a:off x="3074670" y="697230"/>
            <a:ext cx="0" cy="6069330"/>
          </a:xfrm>
          <a:prstGeom prst="line">
            <a:avLst/>
          </a:prstGeom>
          <a:ln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0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441CF21-4E5F-80DE-312E-042FA170C80A}"/>
              </a:ext>
            </a:extLst>
          </p:cNvPr>
          <p:cNvSpPr/>
          <p:nvPr userDrawn="1"/>
        </p:nvSpPr>
        <p:spPr>
          <a:xfrm>
            <a:off x="-10511" y="0"/>
            <a:ext cx="12202511" cy="6858000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11111"/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E83528-4CB0-EA31-240C-8945F33714D8}"/>
              </a:ext>
            </a:extLst>
          </p:cNvPr>
          <p:cNvSpPr/>
          <p:nvPr userDrawn="1"/>
        </p:nvSpPr>
        <p:spPr>
          <a:xfrm>
            <a:off x="-10511" y="0"/>
            <a:ext cx="12114881" cy="822960"/>
          </a:xfrm>
          <a:prstGeom prst="rect">
            <a:avLst/>
          </a:prstGeom>
          <a:solidFill>
            <a:srgbClr val="1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29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CE3D895-B3BA-5E1E-B31F-1B81A8B1FB3D}"/>
              </a:ext>
            </a:extLst>
          </p:cNvPr>
          <p:cNvSpPr/>
          <p:nvPr userDrawn="1"/>
        </p:nvSpPr>
        <p:spPr>
          <a:xfrm>
            <a:off x="-10511" y="0"/>
            <a:ext cx="12202511" cy="6858000"/>
          </a:xfrm>
          <a:prstGeom prst="rect">
            <a:avLst/>
          </a:prstGeom>
          <a:solidFill>
            <a:srgbClr val="D7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60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DAF2CCC-809A-7128-A42C-F9BD08F95247}"/>
              </a:ext>
            </a:extLst>
          </p:cNvPr>
          <p:cNvSpPr/>
          <p:nvPr userDrawn="1"/>
        </p:nvSpPr>
        <p:spPr>
          <a:xfrm>
            <a:off x="-10511" y="0"/>
            <a:ext cx="12202511" cy="6858000"/>
          </a:xfrm>
          <a:prstGeom prst="rect">
            <a:avLst/>
          </a:prstGeom>
          <a:noFill/>
          <a:ln w="190500">
            <a:solidFill>
              <a:srgbClr val="D7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4DCB04-B328-0BD1-3DD0-8DB967C6B515}"/>
              </a:ext>
            </a:extLst>
          </p:cNvPr>
          <p:cNvSpPr/>
          <p:nvPr userDrawn="1"/>
        </p:nvSpPr>
        <p:spPr>
          <a:xfrm>
            <a:off x="-10511" y="0"/>
            <a:ext cx="12114881" cy="822960"/>
          </a:xfrm>
          <a:prstGeom prst="rect">
            <a:avLst/>
          </a:prstGeom>
          <a:solidFill>
            <a:srgbClr val="D78D8D"/>
          </a:solidFill>
          <a:ln>
            <a:solidFill>
              <a:srgbClr val="D7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ED25D2-25D9-80E2-5B70-4F97E8A3C84D}"/>
              </a:ext>
            </a:extLst>
          </p:cNvPr>
          <p:cNvCxnSpPr/>
          <p:nvPr userDrawn="1"/>
        </p:nvCxnSpPr>
        <p:spPr>
          <a:xfrm>
            <a:off x="3074670" y="697230"/>
            <a:ext cx="0" cy="6069330"/>
          </a:xfrm>
          <a:prstGeom prst="line">
            <a:avLst/>
          </a:prstGeom>
          <a:ln>
            <a:solidFill>
              <a:srgbClr val="D78D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9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DAF2CCC-809A-7128-A42C-F9BD08F95247}"/>
              </a:ext>
            </a:extLst>
          </p:cNvPr>
          <p:cNvSpPr/>
          <p:nvPr userDrawn="1"/>
        </p:nvSpPr>
        <p:spPr>
          <a:xfrm>
            <a:off x="-10511" y="0"/>
            <a:ext cx="12202511" cy="6858000"/>
          </a:xfrm>
          <a:prstGeom prst="rect">
            <a:avLst/>
          </a:prstGeom>
          <a:noFill/>
          <a:ln w="190500">
            <a:solidFill>
              <a:srgbClr val="D7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4DCB04-B328-0BD1-3DD0-8DB967C6B515}"/>
              </a:ext>
            </a:extLst>
          </p:cNvPr>
          <p:cNvSpPr/>
          <p:nvPr userDrawn="1"/>
        </p:nvSpPr>
        <p:spPr>
          <a:xfrm>
            <a:off x="-10511" y="0"/>
            <a:ext cx="12114881" cy="822960"/>
          </a:xfrm>
          <a:prstGeom prst="rect">
            <a:avLst/>
          </a:prstGeom>
          <a:solidFill>
            <a:srgbClr val="D78D8D"/>
          </a:solidFill>
          <a:ln>
            <a:solidFill>
              <a:srgbClr val="D7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53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9C2BC6-A2E5-44B5-B4A0-8AAAEAB8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D90A2-A126-4574-8892-C620B985A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62109-9ADE-434B-B1C6-9AD44F379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683F8-09E8-4841-BD1C-A3D71B9542DF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913B5-D2E4-4F09-B6A7-E9870EE1E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54D27-A879-46A5-9938-6E6ADF06E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9D6EC-1099-4C84-9862-D3C02BAD44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45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33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05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tomicLiquors/" TargetMode="External"/><Relationship Id="rId2" Type="http://schemas.openxmlformats.org/officeDocument/2006/relationships/hyperlink" Target="mailto:gyqls234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tomicliquors.tistor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hyperlink" Target="https://github.com/AtomicLiquors/jsp-music-website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52.png"/><Relationship Id="rId2" Type="http://schemas.openxmlformats.org/officeDocument/2006/relationships/hyperlink" Target="https://github.com/AtomicLiquors/java-calendar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tomicLiquors/" TargetMode="External"/><Relationship Id="rId2" Type="http://schemas.openxmlformats.org/officeDocument/2006/relationships/hyperlink" Target="mailto:gyqls234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tomicliquors.tistory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github.com/HyebinPark96/CherryPic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883ADF-0DCC-EEDC-F434-E70C961B6321}"/>
              </a:ext>
            </a:extLst>
          </p:cNvPr>
          <p:cNvSpPr txBox="1"/>
          <p:nvPr/>
        </p:nvSpPr>
        <p:spPr>
          <a:xfrm>
            <a:off x="3876481" y="3447821"/>
            <a:ext cx="443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28276-3245-A198-F39C-4F3735F7F444}"/>
              </a:ext>
            </a:extLst>
          </p:cNvPr>
          <p:cNvSpPr txBox="1"/>
          <p:nvPr/>
        </p:nvSpPr>
        <p:spPr>
          <a:xfrm>
            <a:off x="4272597" y="2567275"/>
            <a:ext cx="364680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지원자  </a:t>
            </a:r>
            <a:r>
              <a:rPr lang="ko-KR" altLang="en-US" sz="4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 효 빈</a:t>
            </a:r>
            <a:endParaRPr lang="en-US" altLang="ko-KR" sz="40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4E434-C5C6-124D-62C1-747D6941767C}"/>
              </a:ext>
            </a:extLst>
          </p:cNvPr>
          <p:cNvSpPr txBox="1"/>
          <p:nvPr/>
        </p:nvSpPr>
        <p:spPr>
          <a:xfrm>
            <a:off x="434975" y="5559474"/>
            <a:ext cx="12414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Email </a:t>
            </a:r>
          </a:p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Github </a:t>
            </a:r>
          </a:p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4AC79-528B-0480-7790-EB9C04CC70BE}"/>
              </a:ext>
            </a:extLst>
          </p:cNvPr>
          <p:cNvSpPr txBox="1"/>
          <p:nvPr/>
        </p:nvSpPr>
        <p:spPr>
          <a:xfrm>
            <a:off x="3127375" y="217316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Java Back-End </a:t>
            </a:r>
            <a:r>
              <a:rPr lang="ko-KR" altLang="en-US" sz="1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신입 </a:t>
            </a:r>
            <a:endParaRPr lang="en-US" altLang="ko-KR" sz="1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E49E6C-819D-4A16-4B57-FCBF10C15733}"/>
              </a:ext>
            </a:extLst>
          </p:cNvPr>
          <p:cNvCxnSpPr/>
          <p:nvPr/>
        </p:nvCxnSpPr>
        <p:spPr>
          <a:xfrm>
            <a:off x="3733800" y="3275161"/>
            <a:ext cx="4889500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566367-51B0-1271-A69C-BB8AB9F8E659}"/>
              </a:ext>
            </a:extLst>
          </p:cNvPr>
          <p:cNvSpPr txBox="1"/>
          <p:nvPr/>
        </p:nvSpPr>
        <p:spPr>
          <a:xfrm>
            <a:off x="1221422" y="5559474"/>
            <a:ext cx="6102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90500"/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sz="1800" b="0" i="0" u="none" strike="noStrike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gyqls234@gmail.com</a:t>
            </a:r>
            <a:endParaRPr lang="en-US" altLang="ko-KR" sz="1800" b="0" i="0" u="none" strike="noStrike">
              <a:solidFill>
                <a:schemeClr val="bg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sz="1800" b="0" i="0" u="none" strike="noStrike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github.com/AtomicLiquors/</a:t>
            </a:r>
            <a:endParaRPr lang="en-US" altLang="ko-KR" b="0">
              <a:solidFill>
                <a:schemeClr val="bg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sz="1800" b="0" i="0" u="none" strike="noStrike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atomicliquors.tistory.com</a:t>
            </a:r>
            <a:endParaRPr lang="ko-KR" altLang="en-US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721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320AF-6887-07DC-EFB6-DA9D7152B974}"/>
              </a:ext>
            </a:extLst>
          </p:cNvPr>
          <p:cNvSpPr txBox="1"/>
          <p:nvPr/>
        </p:nvSpPr>
        <p:spPr>
          <a:xfrm>
            <a:off x="5334415" y="248334"/>
            <a:ext cx="1523174" cy="400110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사업자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B859F-8D31-DE92-EC9D-B073088F1B55}"/>
              </a:ext>
            </a:extLst>
          </p:cNvPr>
          <p:cNvSpPr txBox="1"/>
          <p:nvPr/>
        </p:nvSpPr>
        <p:spPr>
          <a:xfrm>
            <a:off x="170899" y="1012044"/>
            <a:ext cx="28460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Ajax </a:t>
            </a:r>
            <a:r>
              <a:rPr lang="ko-KR" altLang="en-US" sz="1600" b="1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비동기 처리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이용한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카페 정보 등록 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CA89B2-4311-2F33-6F3F-9440E19A4D3E}"/>
              </a:ext>
            </a:extLst>
          </p:cNvPr>
          <p:cNvCxnSpPr>
            <a:cxnSpLocks/>
          </p:cNvCxnSpPr>
          <p:nvPr/>
        </p:nvCxnSpPr>
        <p:spPr>
          <a:xfrm>
            <a:off x="260151" y="1608249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E783D79-5263-A1E6-EB77-7482E4B3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00" y="1151744"/>
            <a:ext cx="6460977" cy="418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1FE365-FDF2-A522-92D6-D1860022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rcRect r="29721"/>
          <a:stretch/>
        </p:blipFill>
        <p:spPr>
          <a:xfrm>
            <a:off x="6857589" y="2003219"/>
            <a:ext cx="4578779" cy="4377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7CF412-F092-3641-BBE6-4895CBFC759A}"/>
              </a:ext>
            </a:extLst>
          </p:cNvPr>
          <p:cNvSpPr txBox="1"/>
          <p:nvPr/>
        </p:nvSpPr>
        <p:spPr>
          <a:xfrm>
            <a:off x="170899" y="2717225"/>
            <a:ext cx="28460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단체석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키즈존 등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 필터 정보를 입력합니다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1036748-184A-B332-DE32-3BB7E66CC1FB}"/>
              </a:ext>
            </a:extLst>
          </p:cNvPr>
          <p:cNvCxnSpPr>
            <a:cxnSpLocks/>
          </p:cNvCxnSpPr>
          <p:nvPr/>
        </p:nvCxnSpPr>
        <p:spPr>
          <a:xfrm>
            <a:off x="260151" y="3313430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C3C23A-8F35-A306-CDC9-0234AB1C4E31}"/>
              </a:ext>
            </a:extLst>
          </p:cNvPr>
          <p:cNvSpPr txBox="1"/>
          <p:nvPr/>
        </p:nvSpPr>
        <p:spPr>
          <a:xfrm>
            <a:off x="170899" y="4410975"/>
            <a:ext cx="28460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대표 이미지 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 이미지를 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첨부합니다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6DC584-6B4B-CEC1-072B-B5C052133CA7}"/>
              </a:ext>
            </a:extLst>
          </p:cNvPr>
          <p:cNvCxnSpPr>
            <a:cxnSpLocks/>
          </p:cNvCxnSpPr>
          <p:nvPr/>
        </p:nvCxnSpPr>
        <p:spPr>
          <a:xfrm>
            <a:off x="260151" y="5007180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325705E-6DF1-16AA-75AC-32ACC58C50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5"/>
          <a:stretch/>
        </p:blipFill>
        <p:spPr>
          <a:xfrm>
            <a:off x="9223178" y="3517338"/>
            <a:ext cx="2557572" cy="218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47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F24D59-EC2D-98E7-88BB-F8D5EE273314}"/>
              </a:ext>
            </a:extLst>
          </p:cNvPr>
          <p:cNvSpPr txBox="1"/>
          <p:nvPr/>
        </p:nvSpPr>
        <p:spPr>
          <a:xfrm>
            <a:off x="5334415" y="248334"/>
            <a:ext cx="1523174" cy="400110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관리자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758D74-C539-1826-DEDC-D283B1ED7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07" y="1064942"/>
            <a:ext cx="5781293" cy="3817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8B3DA9-92A1-083B-D3C0-ED009A5C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15" y="2459216"/>
            <a:ext cx="6169025" cy="398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8AAEF-7C93-E7AE-3BBD-7416D8C30B87}"/>
              </a:ext>
            </a:extLst>
          </p:cNvPr>
          <p:cNvSpPr txBox="1"/>
          <p:nvPr/>
        </p:nvSpPr>
        <p:spPr>
          <a:xfrm>
            <a:off x="170899" y="1012044"/>
            <a:ext cx="284607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 조회 및 탈퇴처리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21C32F5-689F-9250-4530-0D6C50AF12DC}"/>
              </a:ext>
            </a:extLst>
          </p:cNvPr>
          <p:cNvCxnSpPr>
            <a:cxnSpLocks/>
          </p:cNvCxnSpPr>
          <p:nvPr/>
        </p:nvCxnSpPr>
        <p:spPr>
          <a:xfrm>
            <a:off x="260151" y="1384047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44126A-E2F6-C722-9678-5B87BB6DBEE3}"/>
              </a:ext>
            </a:extLst>
          </p:cNvPr>
          <p:cNvSpPr txBox="1"/>
          <p:nvPr/>
        </p:nvSpPr>
        <p:spPr>
          <a:xfrm>
            <a:off x="170899" y="3429000"/>
            <a:ext cx="28460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사업장 등록승인 및 삭제처리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사업장 리뷰 관리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0128E9-463A-6F26-57E0-1EB0EEF4F0B2}"/>
              </a:ext>
            </a:extLst>
          </p:cNvPr>
          <p:cNvCxnSpPr>
            <a:cxnSpLocks/>
          </p:cNvCxnSpPr>
          <p:nvPr/>
        </p:nvCxnSpPr>
        <p:spPr>
          <a:xfrm>
            <a:off x="260151" y="4025205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28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7B3EC6-FFF4-5757-CCF0-8FFC3FEE2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91" y="1086193"/>
            <a:ext cx="4605818" cy="5352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DBBCE5-975C-CA28-AF8E-C418CA29738B}"/>
              </a:ext>
            </a:extLst>
          </p:cNvPr>
          <p:cNvSpPr txBox="1"/>
          <p:nvPr/>
        </p:nvSpPr>
        <p:spPr>
          <a:xfrm>
            <a:off x="5186140" y="248334"/>
            <a:ext cx="1819730" cy="400110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ER </a:t>
            </a:r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58947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600AB-0826-A5AB-B4F5-6D609771DBA0}"/>
              </a:ext>
            </a:extLst>
          </p:cNvPr>
          <p:cNvSpPr txBox="1"/>
          <p:nvPr/>
        </p:nvSpPr>
        <p:spPr>
          <a:xfrm>
            <a:off x="4060028" y="3105834"/>
            <a:ext cx="4071949" cy="646331"/>
          </a:xfrm>
          <a:prstGeom prst="rect">
            <a:avLst/>
          </a:prstGeom>
          <a:solidFill>
            <a:srgbClr val="11111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JSP Music Website</a:t>
            </a:r>
            <a:endParaRPr lang="ko-KR" altLang="en-US" sz="3600">
              <a:solidFill>
                <a:schemeClr val="bg1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35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20CCDF-E5F1-7F28-76F8-07F79B03A0E9}"/>
              </a:ext>
            </a:extLst>
          </p:cNvPr>
          <p:cNvGrpSpPr/>
          <p:nvPr/>
        </p:nvGrpSpPr>
        <p:grpSpPr>
          <a:xfrm>
            <a:off x="4092497" y="5978201"/>
            <a:ext cx="7315199" cy="512781"/>
            <a:chOff x="3757961" y="5954751"/>
            <a:chExt cx="7649736" cy="536231"/>
          </a:xfrm>
        </p:grpSpPr>
        <p:sp>
          <p:nvSpPr>
            <p:cNvPr id="9" name="사각형: 둥근 모서리 8">
              <a:hlinkClick r:id="rId2"/>
              <a:extLst>
                <a:ext uri="{FF2B5EF4-FFF2-40B4-BE49-F238E27FC236}">
                  <a16:creationId xmlns:a16="http://schemas.microsoft.com/office/drawing/2014/main" id="{0EAAC350-C273-1369-8B78-286C21370877}"/>
                </a:ext>
              </a:extLst>
            </p:cNvPr>
            <p:cNvSpPr/>
            <p:nvPr/>
          </p:nvSpPr>
          <p:spPr>
            <a:xfrm>
              <a:off x="3757961" y="5954751"/>
              <a:ext cx="7649736" cy="5352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2100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2538289-EFAC-3162-3B24-7CA5E0959BBA}"/>
                </a:ext>
              </a:extLst>
            </p:cNvPr>
            <p:cNvGrpSpPr/>
            <p:nvPr/>
          </p:nvGrpSpPr>
          <p:grpSpPr>
            <a:xfrm>
              <a:off x="5609481" y="6058906"/>
              <a:ext cx="5522177" cy="369332"/>
              <a:chOff x="5598331" y="6080982"/>
              <a:chExt cx="5522177" cy="36933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E87243-353B-8417-910F-66D7942A2838}"/>
                  </a:ext>
                </a:extLst>
              </p:cNvPr>
              <p:cNvSpPr txBox="1"/>
              <p:nvPr/>
            </p:nvSpPr>
            <p:spPr>
              <a:xfrm>
                <a:off x="5937013" y="6103795"/>
                <a:ext cx="5183495" cy="337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u="sng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https://github.com/AtomicLiquors/jsp-music-website</a:t>
                </a:r>
                <a:endParaRPr lang="ko-KR" altLang="en-US" sz="1500" u="sng"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  <p:pic>
            <p:nvPicPr>
              <p:cNvPr id="1026" name="Picture 2" descr="Github 로고 - 무료 소셜 미디어개 아이콘">
                <a:extLst>
                  <a:ext uri="{FF2B5EF4-FFF2-40B4-BE49-F238E27FC236}">
                    <a16:creationId xmlns:a16="http://schemas.microsoft.com/office/drawing/2014/main" id="{CBC771EA-98FC-6AA3-198A-0A7EDF029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8331" y="6080982"/>
                <a:ext cx="36933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사각형: 둥근 모서리 7">
              <a:hlinkClick r:id="rId2"/>
              <a:extLst>
                <a:ext uri="{FF2B5EF4-FFF2-40B4-BE49-F238E27FC236}">
                  <a16:creationId xmlns:a16="http://schemas.microsoft.com/office/drawing/2014/main" id="{0EA6E9C0-25AC-A514-BFD9-9783C030E2AD}"/>
                </a:ext>
              </a:extLst>
            </p:cNvPr>
            <p:cNvSpPr/>
            <p:nvPr/>
          </p:nvSpPr>
          <p:spPr>
            <a:xfrm>
              <a:off x="3757961" y="5955724"/>
              <a:ext cx="1639229" cy="535258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&lt;/&gt; Source</a:t>
              </a:r>
              <a:endParaRPr lang="ko-KR" altLang="en-US"/>
            </a:p>
          </p:txBody>
        </p:sp>
      </p:grpSp>
      <p:pic>
        <p:nvPicPr>
          <p:cNvPr id="19" name="Picture 8">
            <a:extLst>
              <a:ext uri="{FF2B5EF4-FFF2-40B4-BE49-F238E27FC236}">
                <a16:creationId xmlns:a16="http://schemas.microsoft.com/office/drawing/2014/main" id="{B0DCBBD4-E940-0C90-30A3-CB393961D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9" y="6000712"/>
            <a:ext cx="590194" cy="59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E63475-7D6C-5F27-7ACD-35EDAB4AFEBB}"/>
              </a:ext>
            </a:extLst>
          </p:cNvPr>
          <p:cNvSpPr txBox="1"/>
          <p:nvPr/>
        </p:nvSpPr>
        <p:spPr>
          <a:xfrm>
            <a:off x="97324" y="5751216"/>
            <a:ext cx="1676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Source 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196F9E-1B56-D9E6-7205-9B24187554A7}"/>
              </a:ext>
            </a:extLst>
          </p:cNvPr>
          <p:cNvSpPr txBox="1"/>
          <p:nvPr/>
        </p:nvSpPr>
        <p:spPr>
          <a:xfrm>
            <a:off x="5206175" y="248334"/>
            <a:ext cx="17796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9E864B-3B3D-E070-B4EF-7A61B0AF902D}"/>
              </a:ext>
            </a:extLst>
          </p:cNvPr>
          <p:cNvGrpSpPr/>
          <p:nvPr/>
        </p:nvGrpSpPr>
        <p:grpSpPr>
          <a:xfrm>
            <a:off x="170899" y="3809252"/>
            <a:ext cx="2732921" cy="741562"/>
            <a:chOff x="1179872" y="4047921"/>
            <a:chExt cx="2732921" cy="741562"/>
          </a:xfrm>
        </p:grpSpPr>
        <p:pic>
          <p:nvPicPr>
            <p:cNvPr id="3" name="Google Shape;177;g11c5293466b_1_170">
              <a:extLst>
                <a:ext uri="{FF2B5EF4-FFF2-40B4-BE49-F238E27FC236}">
                  <a16:creationId xmlns:a16="http://schemas.microsoft.com/office/drawing/2014/main" id="{833A3CC2-537D-13F4-8558-40148A4842D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16077" y="4181446"/>
              <a:ext cx="596716" cy="596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78;g11c5293466b_1_170">
              <a:extLst>
                <a:ext uri="{FF2B5EF4-FFF2-40B4-BE49-F238E27FC236}">
                  <a16:creationId xmlns:a16="http://schemas.microsoft.com/office/drawing/2014/main" id="{DF11D68F-1A16-2AE2-0824-B496565CCC1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45084" y="4192766"/>
              <a:ext cx="596717" cy="596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79;g11c5293466b_1_170">
              <a:extLst>
                <a:ext uri="{FF2B5EF4-FFF2-40B4-BE49-F238E27FC236}">
                  <a16:creationId xmlns:a16="http://schemas.microsoft.com/office/drawing/2014/main" id="{01D53265-D9E5-EFD2-6A7F-A43C8FAF08E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79872" y="4058355"/>
              <a:ext cx="492578" cy="69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2" descr="Javascript Icon - Download in Flat Style">
              <a:extLst>
                <a:ext uri="{FF2B5EF4-FFF2-40B4-BE49-F238E27FC236}">
                  <a16:creationId xmlns:a16="http://schemas.microsoft.com/office/drawing/2014/main" id="{99927752-62EE-4049-3F76-3D86E9973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2450" y="4047921"/>
              <a:ext cx="712858" cy="712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C357D2-77F8-59D6-F43F-3276EF08B7DD}"/>
              </a:ext>
            </a:extLst>
          </p:cNvPr>
          <p:cNvGrpSpPr/>
          <p:nvPr/>
        </p:nvGrpSpPr>
        <p:grpSpPr>
          <a:xfrm>
            <a:off x="237986" y="5047842"/>
            <a:ext cx="1870932" cy="448311"/>
            <a:chOff x="237131" y="5212620"/>
            <a:chExt cx="1870932" cy="448311"/>
          </a:xfrm>
        </p:grpSpPr>
        <p:pic>
          <p:nvPicPr>
            <p:cNvPr id="1028" name="Picture 4" descr="Amazon RDS for MySQL – Amazon Web Services(AWS)">
              <a:extLst>
                <a:ext uri="{FF2B5EF4-FFF2-40B4-BE49-F238E27FC236}">
                  <a16:creationId xmlns:a16="http://schemas.microsoft.com/office/drawing/2014/main" id="{888660F9-2300-9BA9-A017-D1BA0F259D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31" y="5212620"/>
              <a:ext cx="853209" cy="44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아파치 톰캣 - 위키백과, 우리 모두의 백과사전">
              <a:extLst>
                <a:ext uri="{FF2B5EF4-FFF2-40B4-BE49-F238E27FC236}">
                  <a16:creationId xmlns:a16="http://schemas.microsoft.com/office/drawing/2014/main" id="{2E6881CA-F45A-8D7C-F8B7-31A9FEECF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891" y="5219329"/>
              <a:ext cx="624172" cy="44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251DD7-41D3-9226-C90A-EE09101B6B4B}"/>
              </a:ext>
            </a:extLst>
          </p:cNvPr>
          <p:cNvGrpSpPr/>
          <p:nvPr/>
        </p:nvGrpSpPr>
        <p:grpSpPr>
          <a:xfrm>
            <a:off x="93471" y="2293601"/>
            <a:ext cx="1625933" cy="1047468"/>
            <a:chOff x="170899" y="2519140"/>
            <a:chExt cx="1625933" cy="1047468"/>
          </a:xfrm>
        </p:grpSpPr>
        <p:pic>
          <p:nvPicPr>
            <p:cNvPr id="1032" name="Picture 8" descr="Jsp 파일 형식 기호 - 무료 상호 작용개 아이콘">
              <a:extLst>
                <a:ext uri="{FF2B5EF4-FFF2-40B4-BE49-F238E27FC236}">
                  <a16:creationId xmlns:a16="http://schemas.microsoft.com/office/drawing/2014/main" id="{804D1049-CADD-6855-FC2A-223F70B87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229" y="2633858"/>
              <a:ext cx="838603" cy="838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Java Logo, symbol, meaning, history, PNG">
              <a:extLst>
                <a:ext uri="{FF2B5EF4-FFF2-40B4-BE49-F238E27FC236}">
                  <a16:creationId xmlns:a16="http://schemas.microsoft.com/office/drawing/2014/main" id="{3D522E20-D790-0E94-22E5-6F0EA1813C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84" r="30436"/>
            <a:stretch/>
          </p:blipFill>
          <p:spPr bwMode="auto">
            <a:xfrm>
              <a:off x="170899" y="2519140"/>
              <a:ext cx="787330" cy="1047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602FB1D-7D3A-6AD7-4109-CC0AD5049372}"/>
              </a:ext>
            </a:extLst>
          </p:cNvPr>
          <p:cNvSpPr txBox="1"/>
          <p:nvPr/>
        </p:nvSpPr>
        <p:spPr>
          <a:xfrm>
            <a:off x="97324" y="4773950"/>
            <a:ext cx="596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E03369-DC70-1347-A108-F9A65B5C9CAD}"/>
              </a:ext>
            </a:extLst>
          </p:cNvPr>
          <p:cNvSpPr txBox="1"/>
          <p:nvPr/>
        </p:nvSpPr>
        <p:spPr>
          <a:xfrm>
            <a:off x="1426161" y="4762799"/>
            <a:ext cx="90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B1165E-25C2-B8D5-2C8C-E7A5D1B584C1}"/>
              </a:ext>
            </a:extLst>
          </p:cNvPr>
          <p:cNvSpPr txBox="1"/>
          <p:nvPr/>
        </p:nvSpPr>
        <p:spPr>
          <a:xfrm>
            <a:off x="97324" y="3472914"/>
            <a:ext cx="1082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Frontend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BE88B9-1660-3796-0739-70E86B4D8B73}"/>
              </a:ext>
            </a:extLst>
          </p:cNvPr>
          <p:cNvSpPr txBox="1"/>
          <p:nvPr/>
        </p:nvSpPr>
        <p:spPr>
          <a:xfrm>
            <a:off x="97324" y="1925251"/>
            <a:ext cx="787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Stack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B0A4848-915C-908D-FA8E-B7079D7469C8}"/>
              </a:ext>
            </a:extLst>
          </p:cNvPr>
          <p:cNvGrpSpPr/>
          <p:nvPr/>
        </p:nvGrpSpPr>
        <p:grpSpPr>
          <a:xfrm>
            <a:off x="237986" y="3429000"/>
            <a:ext cx="2665834" cy="2250125"/>
            <a:chOff x="237986" y="3429000"/>
            <a:chExt cx="2665834" cy="2250125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C9E5C4B-3A74-9E20-9981-638BE71DA08A}"/>
                </a:ext>
              </a:extLst>
            </p:cNvPr>
            <p:cNvCxnSpPr>
              <a:cxnSpLocks/>
            </p:cNvCxnSpPr>
            <p:nvPr/>
          </p:nvCxnSpPr>
          <p:spPr>
            <a:xfrm>
              <a:off x="237986" y="3429000"/>
              <a:ext cx="2665834" cy="0"/>
            </a:xfrm>
            <a:prstGeom prst="line">
              <a:avLst/>
            </a:prstGeom>
            <a:ln w="12700" cmpd="tri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F0E16F-E41F-367B-F616-6190416943E6}"/>
                </a:ext>
              </a:extLst>
            </p:cNvPr>
            <p:cNvCxnSpPr>
              <a:cxnSpLocks/>
            </p:cNvCxnSpPr>
            <p:nvPr/>
          </p:nvCxnSpPr>
          <p:spPr>
            <a:xfrm>
              <a:off x="237986" y="4705649"/>
              <a:ext cx="2665834" cy="0"/>
            </a:xfrm>
            <a:prstGeom prst="line">
              <a:avLst/>
            </a:prstGeom>
            <a:ln w="12700" cmpd="tri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00552C9-84E5-E476-B9D8-7D59C23C1328}"/>
                </a:ext>
              </a:extLst>
            </p:cNvPr>
            <p:cNvCxnSpPr>
              <a:cxnSpLocks/>
            </p:cNvCxnSpPr>
            <p:nvPr/>
          </p:nvCxnSpPr>
          <p:spPr>
            <a:xfrm>
              <a:off x="237986" y="5679125"/>
              <a:ext cx="2665834" cy="0"/>
            </a:xfrm>
            <a:prstGeom prst="line">
              <a:avLst/>
            </a:prstGeom>
            <a:ln w="12700" cmpd="tri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9A51E01-CD62-2238-7AC5-DBAD5A162704}"/>
              </a:ext>
            </a:extLst>
          </p:cNvPr>
          <p:cNvSpPr txBox="1"/>
          <p:nvPr/>
        </p:nvSpPr>
        <p:spPr>
          <a:xfrm>
            <a:off x="170899" y="1012044"/>
            <a:ext cx="284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JSP 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기반의 </a:t>
            </a:r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음악 커뮤니티 웹사이트입니다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C866A59-2C6F-0186-EB25-089F483DBBB9}"/>
              </a:ext>
            </a:extLst>
          </p:cNvPr>
          <p:cNvCxnSpPr>
            <a:cxnSpLocks/>
          </p:cNvCxnSpPr>
          <p:nvPr/>
        </p:nvCxnSpPr>
        <p:spPr>
          <a:xfrm>
            <a:off x="260151" y="1608249"/>
            <a:ext cx="2617470" cy="0"/>
          </a:xfrm>
          <a:prstGeom prst="line">
            <a:avLst/>
          </a:prstGeom>
          <a:ln w="25400" cmpd="dbl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B15C8E8-3124-AAD7-C8BC-F7491A74E34E}"/>
              </a:ext>
            </a:extLst>
          </p:cNvPr>
          <p:cNvGrpSpPr/>
          <p:nvPr/>
        </p:nvGrpSpPr>
        <p:grpSpPr>
          <a:xfrm>
            <a:off x="4557871" y="1120742"/>
            <a:ext cx="6207968" cy="4590618"/>
            <a:chOff x="4557871" y="1120742"/>
            <a:chExt cx="6207968" cy="459061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56522BC-2171-1CE3-0DFC-71CD2A09F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57871" y="1120742"/>
              <a:ext cx="6207968" cy="36532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Google Shape;164;g11c5293466b_1_152">
              <a:extLst>
                <a:ext uri="{FF2B5EF4-FFF2-40B4-BE49-F238E27FC236}">
                  <a16:creationId xmlns:a16="http://schemas.microsoft.com/office/drawing/2014/main" id="{824C8C75-2837-33FA-BDEE-0D4AD6CFCB17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57871" y="4679313"/>
              <a:ext cx="6207968" cy="10320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93599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E62E9B-01A4-6298-1452-329357E92927}"/>
              </a:ext>
            </a:extLst>
          </p:cNvPr>
          <p:cNvSpPr txBox="1"/>
          <p:nvPr/>
        </p:nvSpPr>
        <p:spPr>
          <a:xfrm>
            <a:off x="5462657" y="248334"/>
            <a:ext cx="1266693" cy="40011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화면 구성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51384E-7A1F-F86A-5839-8B5008815117}"/>
              </a:ext>
            </a:extLst>
          </p:cNvPr>
          <p:cNvGrpSpPr/>
          <p:nvPr/>
        </p:nvGrpSpPr>
        <p:grpSpPr>
          <a:xfrm>
            <a:off x="4193450" y="1027000"/>
            <a:ext cx="6580923" cy="5361100"/>
            <a:chOff x="3952150" y="963500"/>
            <a:chExt cx="6580923" cy="5361100"/>
          </a:xfrm>
        </p:grpSpPr>
        <p:pic>
          <p:nvPicPr>
            <p:cNvPr id="8" name="Google Shape;160;g11c5293466b_1_152">
              <a:extLst>
                <a:ext uri="{FF2B5EF4-FFF2-40B4-BE49-F238E27FC236}">
                  <a16:creationId xmlns:a16="http://schemas.microsoft.com/office/drawing/2014/main" id="{DB1B571A-62AD-9911-CC13-F9BAF7EF83A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952151" y="963500"/>
              <a:ext cx="6580922" cy="4345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341DD2-4470-3426-3ABE-51A8D90F8F37}"/>
                </a:ext>
              </a:extLst>
            </p:cNvPr>
            <p:cNvSpPr/>
            <p:nvPr/>
          </p:nvSpPr>
          <p:spPr>
            <a:xfrm>
              <a:off x="5041900" y="1485900"/>
              <a:ext cx="4381500" cy="38227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Google Shape;164;g11c5293466b_1_152">
              <a:extLst>
                <a:ext uri="{FF2B5EF4-FFF2-40B4-BE49-F238E27FC236}">
                  <a16:creationId xmlns:a16="http://schemas.microsoft.com/office/drawing/2014/main" id="{3F7F2258-98CD-7727-1449-397F359201D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2150" y="5107632"/>
              <a:ext cx="6580921" cy="1216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E2E6A0B-F57B-C3C5-E06F-44B204420E32}"/>
              </a:ext>
            </a:extLst>
          </p:cNvPr>
          <p:cNvSpPr txBox="1"/>
          <p:nvPr/>
        </p:nvSpPr>
        <p:spPr>
          <a:xfrm>
            <a:off x="170899" y="1012044"/>
            <a:ext cx="2846070" cy="73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 레이아웃 구성 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3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3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헤더</a:t>
            </a:r>
            <a:r>
              <a:rPr lang="en-US" altLang="ko-KR" sz="13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][</a:t>
            </a:r>
            <a:r>
              <a:rPr lang="ko-KR" altLang="en-US" sz="13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푸터</a:t>
            </a:r>
            <a:r>
              <a:rPr lang="en-US" altLang="ko-KR" sz="13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][</a:t>
            </a:r>
            <a:r>
              <a:rPr lang="ko-KR" altLang="en-US" sz="13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좌측 사이드</a:t>
            </a:r>
            <a:r>
              <a:rPr lang="en-US" altLang="ko-KR" sz="13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][</a:t>
            </a:r>
            <a:r>
              <a:rPr lang="ko-KR" altLang="en-US" sz="13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우측 사이드</a:t>
            </a:r>
            <a:r>
              <a:rPr lang="en-US" altLang="ko-KR" sz="13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13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BAA62C-FF13-0908-E019-49CB35A98575}"/>
              </a:ext>
            </a:extLst>
          </p:cNvPr>
          <p:cNvCxnSpPr>
            <a:cxnSpLocks/>
          </p:cNvCxnSpPr>
          <p:nvPr/>
        </p:nvCxnSpPr>
        <p:spPr>
          <a:xfrm>
            <a:off x="260151" y="1405049"/>
            <a:ext cx="2617470" cy="0"/>
          </a:xfrm>
          <a:prstGeom prst="line">
            <a:avLst/>
          </a:prstGeom>
          <a:ln w="25400" cmpd="dbl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381589D-7EE3-869F-F9D3-7AE0C81B9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57"/>
          <a:stretch/>
        </p:blipFill>
        <p:spPr>
          <a:xfrm>
            <a:off x="5283198" y="1549401"/>
            <a:ext cx="4381200" cy="34322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9C9098-D932-5F8A-BD3B-EBE600773369}"/>
              </a:ext>
            </a:extLst>
          </p:cNvPr>
          <p:cNvSpPr txBox="1"/>
          <p:nvPr/>
        </p:nvSpPr>
        <p:spPr>
          <a:xfrm>
            <a:off x="170899" y="3581095"/>
            <a:ext cx="284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[Jsoup 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웹크롤링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317BF53-B488-B31F-5453-9CACFA71D4D6}"/>
              </a:ext>
            </a:extLst>
          </p:cNvPr>
          <p:cNvCxnSpPr>
            <a:cxnSpLocks/>
          </p:cNvCxnSpPr>
          <p:nvPr/>
        </p:nvCxnSpPr>
        <p:spPr>
          <a:xfrm>
            <a:off x="260151" y="3919649"/>
            <a:ext cx="2617470" cy="0"/>
          </a:xfrm>
          <a:prstGeom prst="line">
            <a:avLst/>
          </a:prstGeom>
          <a:ln w="25400" cmpd="dbl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F28D94-2639-BDD5-8A28-EE7C3D8E5AAB}"/>
              </a:ext>
            </a:extLst>
          </p:cNvPr>
          <p:cNvSpPr txBox="1"/>
          <p:nvPr/>
        </p:nvSpPr>
        <p:spPr>
          <a:xfrm>
            <a:off x="170899" y="3965815"/>
            <a:ext cx="284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외부 음원 차트를 수집하여</a:t>
            </a:r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좌측 사이드 하단에 출력합니다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A3797E-5F28-98B8-BA1E-E9E4F5AEC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448" y="3830749"/>
            <a:ext cx="1057711" cy="1381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7AA757-75B4-5611-C057-0AF15F79BFAA}"/>
              </a:ext>
            </a:extLst>
          </p:cNvPr>
          <p:cNvSpPr txBox="1"/>
          <p:nvPr/>
        </p:nvSpPr>
        <p:spPr>
          <a:xfrm>
            <a:off x="170899" y="1849401"/>
            <a:ext cx="2846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좌측 사이드에 </a:t>
            </a:r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 프로필 및 개인 페이지가 </a:t>
            </a:r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연결되어 있습니다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ko-KR" altLang="en-US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84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93F949-4DA8-116E-0A44-A1007CB75051}"/>
              </a:ext>
            </a:extLst>
          </p:cNvPr>
          <p:cNvSpPr txBox="1"/>
          <p:nvPr/>
        </p:nvSpPr>
        <p:spPr>
          <a:xfrm>
            <a:off x="5618952" y="248334"/>
            <a:ext cx="954107" cy="40011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게시판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E69C8-98BD-1597-897E-084E7CF10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" r="1783"/>
          <a:stretch/>
        </p:blipFill>
        <p:spPr>
          <a:xfrm>
            <a:off x="4254500" y="1190919"/>
            <a:ext cx="6870700" cy="530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FBD86-713D-2F5E-22F1-8E967E79A854}"/>
              </a:ext>
            </a:extLst>
          </p:cNvPr>
          <p:cNvSpPr txBox="1"/>
          <p:nvPr/>
        </p:nvSpPr>
        <p:spPr>
          <a:xfrm>
            <a:off x="170899" y="1091895"/>
            <a:ext cx="284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JSP 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게시판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B5D418-0E9A-FAD8-197E-F388FE1353C2}"/>
              </a:ext>
            </a:extLst>
          </p:cNvPr>
          <p:cNvCxnSpPr>
            <a:cxnSpLocks/>
          </p:cNvCxnSpPr>
          <p:nvPr/>
        </p:nvCxnSpPr>
        <p:spPr>
          <a:xfrm>
            <a:off x="260151" y="1430449"/>
            <a:ext cx="2617470" cy="0"/>
          </a:xfrm>
          <a:prstGeom prst="line">
            <a:avLst/>
          </a:prstGeom>
          <a:ln w="25400" cmpd="dbl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EA429-DF24-7E6F-BA8D-1E4E64671376}"/>
              </a:ext>
            </a:extLst>
          </p:cNvPr>
          <p:cNvSpPr txBox="1"/>
          <p:nvPr/>
        </p:nvSpPr>
        <p:spPr>
          <a:xfrm>
            <a:off x="170899" y="1476615"/>
            <a:ext cx="28460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 처리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], </a:t>
            </a:r>
          </a:p>
          <a:p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카테고리 필터링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],</a:t>
            </a:r>
          </a:p>
          <a:p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], </a:t>
            </a:r>
          </a:p>
          <a:p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페이지당 게시물 개수 설정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</a:p>
          <a:p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첨부파일과 유튜브 링크 유무를</a:t>
            </a:r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게시글 제목에 표시합니다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Session id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판별하여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자신이 작성한 게시물은 </a:t>
            </a:r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삭제가 가능합니다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565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93F949-4DA8-116E-0A44-A1007CB75051}"/>
              </a:ext>
            </a:extLst>
          </p:cNvPr>
          <p:cNvSpPr txBox="1"/>
          <p:nvPr/>
        </p:nvSpPr>
        <p:spPr>
          <a:xfrm>
            <a:off x="5334419" y="248334"/>
            <a:ext cx="15231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게시글 조회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FBD86-713D-2F5E-22F1-8E967E79A854}"/>
              </a:ext>
            </a:extLst>
          </p:cNvPr>
          <p:cNvSpPr txBox="1"/>
          <p:nvPr/>
        </p:nvSpPr>
        <p:spPr>
          <a:xfrm>
            <a:off x="170899" y="1091895"/>
            <a:ext cx="284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게시글 조회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B5D418-0E9A-FAD8-197E-F388FE1353C2}"/>
              </a:ext>
            </a:extLst>
          </p:cNvPr>
          <p:cNvCxnSpPr>
            <a:cxnSpLocks/>
          </p:cNvCxnSpPr>
          <p:nvPr/>
        </p:nvCxnSpPr>
        <p:spPr>
          <a:xfrm>
            <a:off x="260151" y="1430449"/>
            <a:ext cx="2617470" cy="0"/>
          </a:xfrm>
          <a:prstGeom prst="line">
            <a:avLst/>
          </a:prstGeom>
          <a:ln w="25400" cmpd="dbl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EA429-DF24-7E6F-BA8D-1E4E64671376}"/>
              </a:ext>
            </a:extLst>
          </p:cNvPr>
          <p:cNvSpPr txBox="1"/>
          <p:nvPr/>
        </p:nvSpPr>
        <p:spPr>
          <a:xfrm>
            <a:off x="170899" y="1476615"/>
            <a:ext cx="284607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댓글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], [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답글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</a:p>
          <a:p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좋아요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], [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북마크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], [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공유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</a:p>
          <a:p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음악 파일을 첨부한 경우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b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첨부파일을 재생하는</a:t>
            </a:r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음악 플레이어가 표시됩니다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[SNS 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공유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</a:p>
          <a:p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게시물을 외부 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SNS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</a:t>
            </a:r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공유할 수 있습니다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47BE6D-8827-0100-6AE3-9DBE67C0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67" y="1091895"/>
            <a:ext cx="5111829" cy="3645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AEA047-CA34-8911-85F4-70A41BAA9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433" y="2384556"/>
            <a:ext cx="4738010" cy="4068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21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6F25ED-64B0-390F-B4ED-6C34A35DE97D}"/>
              </a:ext>
            </a:extLst>
          </p:cNvPr>
          <p:cNvSpPr txBox="1"/>
          <p:nvPr/>
        </p:nvSpPr>
        <p:spPr>
          <a:xfrm>
            <a:off x="5049886" y="248334"/>
            <a:ext cx="2092239" cy="40011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 컬렉션 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26DE15-A584-43A1-CD58-829D173BD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6"/>
          <a:stretch/>
        </p:blipFill>
        <p:spPr>
          <a:xfrm>
            <a:off x="3269070" y="1025071"/>
            <a:ext cx="7233148" cy="31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7CB7EB-3263-7DCE-4591-470420D46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41" r="2156" b="31667"/>
          <a:stretch/>
        </p:blipFill>
        <p:spPr>
          <a:xfrm>
            <a:off x="4539605" y="3378200"/>
            <a:ext cx="7360295" cy="3244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04CF3-314E-6700-262D-F6585433B216}"/>
              </a:ext>
            </a:extLst>
          </p:cNvPr>
          <p:cNvSpPr txBox="1"/>
          <p:nvPr/>
        </p:nvSpPr>
        <p:spPr>
          <a:xfrm>
            <a:off x="170899" y="1735944"/>
            <a:ext cx="284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좋아요 또는 북마크한 게시글을</a:t>
            </a:r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개인 페이지에서 조회합니다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5C33B4B-50FE-BF3D-0B96-62E604AE4991}"/>
              </a:ext>
            </a:extLst>
          </p:cNvPr>
          <p:cNvCxnSpPr>
            <a:cxnSpLocks/>
          </p:cNvCxnSpPr>
          <p:nvPr/>
        </p:nvCxnSpPr>
        <p:spPr>
          <a:xfrm>
            <a:off x="260151" y="2332149"/>
            <a:ext cx="2617470" cy="0"/>
          </a:xfrm>
          <a:prstGeom prst="line">
            <a:avLst/>
          </a:prstGeom>
          <a:ln w="25400" cmpd="dbl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21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53743B0-F00F-09FB-4E0B-2114638C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763" y="1784392"/>
            <a:ext cx="3541615" cy="373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735F6C-8922-3DE8-1F85-C2E5929760F2}"/>
              </a:ext>
            </a:extLst>
          </p:cNvPr>
          <p:cNvSpPr txBox="1"/>
          <p:nvPr/>
        </p:nvSpPr>
        <p:spPr>
          <a:xfrm>
            <a:off x="5490712" y="248334"/>
            <a:ext cx="1210589" cy="40011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회원가입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64879-C64C-1A4E-2BDB-63D7B3A06C15}"/>
              </a:ext>
            </a:extLst>
          </p:cNvPr>
          <p:cNvSpPr txBox="1"/>
          <p:nvPr/>
        </p:nvSpPr>
        <p:spPr>
          <a:xfrm>
            <a:off x="170899" y="1091895"/>
            <a:ext cx="284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 회원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5B04B96-26B8-1FB6-8970-CF03AE63E084}"/>
              </a:ext>
            </a:extLst>
          </p:cNvPr>
          <p:cNvCxnSpPr>
            <a:cxnSpLocks/>
          </p:cNvCxnSpPr>
          <p:nvPr/>
        </p:nvCxnSpPr>
        <p:spPr>
          <a:xfrm>
            <a:off x="260151" y="1430449"/>
            <a:ext cx="2617470" cy="0"/>
          </a:xfrm>
          <a:prstGeom prst="line">
            <a:avLst/>
          </a:prstGeom>
          <a:ln w="25400" cmpd="dbl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0D3C38-9973-FAF7-E987-DF2F55DCFB3D}"/>
              </a:ext>
            </a:extLst>
          </p:cNvPr>
          <p:cNvSpPr txBox="1"/>
          <p:nvPr/>
        </p:nvSpPr>
        <p:spPr>
          <a:xfrm>
            <a:off x="170899" y="1476615"/>
            <a:ext cx="2846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회원가입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[</a:t>
            </a:r>
            <a:r>
              <a:rPr lang="ko-KR" altLang="en-US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로그인</a:t>
            </a:r>
            <a:r>
              <a:rPr lang="en-US" altLang="ko-KR" sz="14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B44DAB-1524-F0BF-A834-5CD2393D3F9F}"/>
              </a:ext>
            </a:extLst>
          </p:cNvPr>
          <p:cNvGrpSpPr/>
          <p:nvPr/>
        </p:nvGrpSpPr>
        <p:grpSpPr>
          <a:xfrm>
            <a:off x="3468800" y="1010688"/>
            <a:ext cx="3989476" cy="2760934"/>
            <a:chOff x="3472107" y="1261172"/>
            <a:chExt cx="6458388" cy="452150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B4BE7C-4DE4-BDD6-81E7-DC7CB68D1C96}"/>
                </a:ext>
              </a:extLst>
            </p:cNvPr>
            <p:cNvSpPr/>
            <p:nvPr/>
          </p:nvSpPr>
          <p:spPr>
            <a:xfrm>
              <a:off x="3472107" y="5607988"/>
              <a:ext cx="6458388" cy="174690"/>
            </a:xfrm>
            <a:prstGeom prst="rect">
              <a:avLst/>
            </a:prstGeom>
            <a:solidFill>
              <a:srgbClr val="1A19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506E14-8E4A-89FD-5B1A-B139C43A4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2107" y="1261172"/>
              <a:ext cx="6458388" cy="4406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3AA8BCC-C597-35D0-332D-310815635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79" y="3597678"/>
            <a:ext cx="2510847" cy="2985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8BE66E8-F0CF-3085-1647-B43243A28AA8}"/>
              </a:ext>
            </a:extLst>
          </p:cNvPr>
          <p:cNvSpPr/>
          <p:nvPr/>
        </p:nvSpPr>
        <p:spPr>
          <a:xfrm>
            <a:off x="7593604" y="2197100"/>
            <a:ext cx="451831" cy="3293970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6CDFE8-8A68-9623-9243-B16CE8A81D40}"/>
              </a:ext>
            </a:extLst>
          </p:cNvPr>
          <p:cNvSpPr txBox="1"/>
          <p:nvPr/>
        </p:nvSpPr>
        <p:spPr>
          <a:xfrm>
            <a:off x="170899" y="3581095"/>
            <a:ext cx="284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네이버 아이디 로그인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569E99C-7215-5F49-B68E-6C80C45A5AB6}"/>
              </a:ext>
            </a:extLst>
          </p:cNvPr>
          <p:cNvCxnSpPr>
            <a:cxnSpLocks/>
          </p:cNvCxnSpPr>
          <p:nvPr/>
        </p:nvCxnSpPr>
        <p:spPr>
          <a:xfrm>
            <a:off x="260151" y="3919649"/>
            <a:ext cx="2617470" cy="0"/>
          </a:xfrm>
          <a:prstGeom prst="line">
            <a:avLst/>
          </a:prstGeom>
          <a:ln w="25400" cmpd="dbl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447647-1E9F-AA72-BA52-040DA454E4AC}"/>
              </a:ext>
            </a:extLst>
          </p:cNvPr>
          <p:cNvSpPr txBox="1"/>
          <p:nvPr/>
        </p:nvSpPr>
        <p:spPr>
          <a:xfrm>
            <a:off x="170899" y="3965815"/>
            <a:ext cx="2846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네이버 아이디를 이용해</a:t>
            </a:r>
            <a:endParaRPr lang="en-US" altLang="ko-KR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회원등록과 로그인이 가능합니다</a:t>
            </a:r>
            <a:r>
              <a:rPr lang="en-US" altLang="ko-KR" sz="1600">
                <a:solidFill>
                  <a:srgbClr val="3A3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ko-KR" altLang="en-US" sz="1600">
              <a:solidFill>
                <a:srgbClr val="3A3A3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69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1020F-3A5A-A358-BA3C-C213B93E29BD}"/>
              </a:ext>
            </a:extLst>
          </p:cNvPr>
          <p:cNvSpPr txBox="1"/>
          <p:nvPr/>
        </p:nvSpPr>
        <p:spPr>
          <a:xfrm>
            <a:off x="5450634" y="146734"/>
            <a:ext cx="1290738" cy="553998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00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7D172-1248-E7D1-1C75-BACB5C2AF831}"/>
              </a:ext>
            </a:extLst>
          </p:cNvPr>
          <p:cNvSpPr txBox="1"/>
          <p:nvPr/>
        </p:nvSpPr>
        <p:spPr>
          <a:xfrm>
            <a:off x="2800063" y="1640701"/>
            <a:ext cx="6591869" cy="1200329"/>
          </a:xfrm>
          <a:prstGeom prst="rect">
            <a:avLst/>
          </a:prstGeom>
          <a:solidFill>
            <a:srgbClr val="D78D8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Cherrypick :</a:t>
            </a:r>
          </a:p>
          <a:p>
            <a:pPr algn="ctr"/>
            <a: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Springboot </a:t>
            </a:r>
            <a:r>
              <a:rPr lang="ko-KR" altLang="en-US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카페 검색 웹사이트</a:t>
            </a:r>
            <a:endParaRPr lang="en-US" altLang="ko-KR" sz="3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18849-9388-1B20-13CF-F8FC0F390597}"/>
              </a:ext>
            </a:extLst>
          </p:cNvPr>
          <p:cNvSpPr txBox="1"/>
          <p:nvPr/>
        </p:nvSpPr>
        <p:spPr>
          <a:xfrm>
            <a:off x="4060022" y="3429000"/>
            <a:ext cx="4071949" cy="646331"/>
          </a:xfrm>
          <a:prstGeom prst="rect">
            <a:avLst/>
          </a:prstGeom>
          <a:solidFill>
            <a:srgbClr val="11111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JSP Music Website</a:t>
            </a:r>
            <a:endParaRPr lang="ko-KR" altLang="en-US" sz="3600">
              <a:solidFill>
                <a:schemeClr val="bg1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46CC2-F440-8C5D-F624-0523630EFE5A}"/>
              </a:ext>
            </a:extLst>
          </p:cNvPr>
          <p:cNvSpPr txBox="1"/>
          <p:nvPr/>
        </p:nvSpPr>
        <p:spPr>
          <a:xfrm>
            <a:off x="3338670" y="4780002"/>
            <a:ext cx="5514651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Java Swing </a:t>
            </a:r>
            <a:r>
              <a:rPr lang="ko-KR" altLang="en-US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사무용 캘린더</a:t>
            </a:r>
          </a:p>
        </p:txBody>
      </p:sp>
    </p:spTree>
    <p:extLst>
      <p:ext uri="{BB962C8B-B14F-4D97-AF65-F5344CB8AC3E}">
        <p14:creationId xmlns:p14="http://schemas.microsoft.com/office/powerpoint/2010/main" val="2951020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61C1A-492A-58FD-6C37-37C26943DE60}"/>
              </a:ext>
            </a:extLst>
          </p:cNvPr>
          <p:cNvSpPr txBox="1"/>
          <p:nvPr/>
        </p:nvSpPr>
        <p:spPr>
          <a:xfrm>
            <a:off x="4949700" y="248334"/>
            <a:ext cx="2292615" cy="40011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D83FA2-EDED-2DB4-1FE8-E848A3446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1157287"/>
            <a:ext cx="83534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93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61C1A-492A-58FD-6C37-37C26943DE60}"/>
              </a:ext>
            </a:extLst>
          </p:cNvPr>
          <p:cNvSpPr txBox="1"/>
          <p:nvPr/>
        </p:nvSpPr>
        <p:spPr>
          <a:xfrm>
            <a:off x="5186143" y="248334"/>
            <a:ext cx="1819729" cy="40011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ER</a:t>
            </a:r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다이어그램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CBF0E-1FDA-0DAA-6E1A-0D05C5EF2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21" y="1032779"/>
            <a:ext cx="6736357" cy="557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1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600AB-0826-A5AB-B4F5-6D609771DBA0}"/>
              </a:ext>
            </a:extLst>
          </p:cNvPr>
          <p:cNvSpPr txBox="1"/>
          <p:nvPr/>
        </p:nvSpPr>
        <p:spPr>
          <a:xfrm>
            <a:off x="3338674" y="3105834"/>
            <a:ext cx="5514651" cy="646331"/>
          </a:xfrm>
          <a:prstGeom prst="rect">
            <a:avLst/>
          </a:prstGeom>
          <a:solidFill>
            <a:srgbClr val="9DC3E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Java Swing </a:t>
            </a:r>
            <a:r>
              <a:rPr lang="ko-KR" altLang="en-US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사무용 캘린더</a:t>
            </a:r>
          </a:p>
        </p:txBody>
      </p:sp>
    </p:spTree>
    <p:extLst>
      <p:ext uri="{BB962C8B-B14F-4D97-AF65-F5344CB8AC3E}">
        <p14:creationId xmlns:p14="http://schemas.microsoft.com/office/powerpoint/2010/main" val="2901536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20CCDF-E5F1-7F28-76F8-07F79B03A0E9}"/>
              </a:ext>
            </a:extLst>
          </p:cNvPr>
          <p:cNvGrpSpPr/>
          <p:nvPr/>
        </p:nvGrpSpPr>
        <p:grpSpPr>
          <a:xfrm>
            <a:off x="4092497" y="5978201"/>
            <a:ext cx="7315199" cy="512781"/>
            <a:chOff x="3757961" y="5954751"/>
            <a:chExt cx="7649736" cy="536231"/>
          </a:xfrm>
        </p:grpSpPr>
        <p:sp>
          <p:nvSpPr>
            <p:cNvPr id="9" name="사각형: 둥근 모서리 8">
              <a:hlinkClick r:id="rId2"/>
              <a:extLst>
                <a:ext uri="{FF2B5EF4-FFF2-40B4-BE49-F238E27FC236}">
                  <a16:creationId xmlns:a16="http://schemas.microsoft.com/office/drawing/2014/main" id="{0EAAC350-C273-1369-8B78-286C21370877}"/>
                </a:ext>
              </a:extLst>
            </p:cNvPr>
            <p:cNvSpPr/>
            <p:nvPr/>
          </p:nvSpPr>
          <p:spPr>
            <a:xfrm>
              <a:off x="3757961" y="5954751"/>
              <a:ext cx="7649736" cy="5352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2100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2538289-EFAC-3162-3B24-7CA5E0959BBA}"/>
                </a:ext>
              </a:extLst>
            </p:cNvPr>
            <p:cNvGrpSpPr/>
            <p:nvPr/>
          </p:nvGrpSpPr>
          <p:grpSpPr>
            <a:xfrm>
              <a:off x="5777364" y="6042986"/>
              <a:ext cx="5123653" cy="369332"/>
              <a:chOff x="5766214" y="6065062"/>
              <a:chExt cx="5123653" cy="36933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E87243-353B-8417-910F-66D7942A2838}"/>
                  </a:ext>
                </a:extLst>
              </p:cNvPr>
              <p:cNvSpPr txBox="1"/>
              <p:nvPr/>
            </p:nvSpPr>
            <p:spPr>
              <a:xfrm>
                <a:off x="6104896" y="6087875"/>
                <a:ext cx="4784971" cy="337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u="sng">
                    <a:solidFill>
                      <a:schemeClr val="bg2">
                        <a:lumMod val="25000"/>
                      </a:schemeClr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https://github.com/AtomicLiquors/java-calendar</a:t>
                </a:r>
                <a:endParaRPr lang="ko-KR" altLang="en-US" sz="1500" u="sng">
                  <a:solidFill>
                    <a:schemeClr val="bg2">
                      <a:lumMod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  <p:pic>
            <p:nvPicPr>
              <p:cNvPr id="1026" name="Picture 2" descr="Github 로고 - 무료 소셜 미디어개 아이콘">
                <a:extLst>
                  <a:ext uri="{FF2B5EF4-FFF2-40B4-BE49-F238E27FC236}">
                    <a16:creationId xmlns:a16="http://schemas.microsoft.com/office/drawing/2014/main" id="{CBC771EA-98FC-6AA3-198A-0A7EDF029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6214" y="6065062"/>
                <a:ext cx="36933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사각형: 둥근 모서리 7">
              <a:hlinkClick r:id="rId2"/>
              <a:extLst>
                <a:ext uri="{FF2B5EF4-FFF2-40B4-BE49-F238E27FC236}">
                  <a16:creationId xmlns:a16="http://schemas.microsoft.com/office/drawing/2014/main" id="{0EA6E9C0-25AC-A514-BFD9-9783C030E2AD}"/>
                </a:ext>
              </a:extLst>
            </p:cNvPr>
            <p:cNvSpPr/>
            <p:nvPr/>
          </p:nvSpPr>
          <p:spPr>
            <a:xfrm>
              <a:off x="3757961" y="5955724"/>
              <a:ext cx="1639229" cy="535258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&lt;/&gt; Source</a:t>
              </a:r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2C189F9-0815-6430-B88A-BD636345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282" y="1372941"/>
            <a:ext cx="5728752" cy="3813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707893-3FF8-5EB5-FEE0-32F392569C36}"/>
              </a:ext>
            </a:extLst>
          </p:cNvPr>
          <p:cNvSpPr txBox="1"/>
          <p:nvPr/>
        </p:nvSpPr>
        <p:spPr>
          <a:xfrm>
            <a:off x="173638" y="1103030"/>
            <a:ext cx="284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 Swing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기반의 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공용 캘린더 프로그램입니다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87D6F-6BFA-C688-BAFB-39F1CACEC228}"/>
              </a:ext>
            </a:extLst>
          </p:cNvPr>
          <p:cNvSpPr txBox="1"/>
          <p:nvPr/>
        </p:nvSpPr>
        <p:spPr>
          <a:xfrm>
            <a:off x="173638" y="3148640"/>
            <a:ext cx="284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08358DC-0D5F-8F94-2094-B373AEFC9B5C}"/>
              </a:ext>
            </a:extLst>
          </p:cNvPr>
          <p:cNvGrpSpPr/>
          <p:nvPr/>
        </p:nvGrpSpPr>
        <p:grpSpPr>
          <a:xfrm>
            <a:off x="373403" y="3592090"/>
            <a:ext cx="2228973" cy="995626"/>
            <a:chOff x="771037" y="3594499"/>
            <a:chExt cx="2228973" cy="995626"/>
          </a:xfrm>
        </p:grpSpPr>
        <p:pic>
          <p:nvPicPr>
            <p:cNvPr id="17" name="Picture 4" descr="Java의 equals()와 hashCode() 사용법 | Hanumoka, IT Blog">
              <a:extLst>
                <a:ext uri="{FF2B5EF4-FFF2-40B4-BE49-F238E27FC236}">
                  <a16:creationId xmlns:a16="http://schemas.microsoft.com/office/drawing/2014/main" id="{B6BF25D1-0724-237A-8FD4-292D6AEF93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25" b="92708" l="9961" r="89844">
                          <a14:foregroundMark x1="47559" y1="28299" x2="47559" y2="28299"/>
                          <a14:foregroundMark x1="47754" y1="23264" x2="50586" y2="17882"/>
                          <a14:foregroundMark x1="60059" y1="12847" x2="65625" y2="45313"/>
                          <a14:foregroundMark x1="65625" y1="45313" x2="58105" y2="60417"/>
                          <a14:foregroundMark x1="58105" y1="60417" x2="45898" y2="64063"/>
                          <a14:foregroundMark x1="45898" y1="64063" x2="33594" y2="34896"/>
                          <a14:foregroundMark x1="33594" y1="34896" x2="42188" y2="10938"/>
                          <a14:foregroundMark x1="42188" y1="10938" x2="54590" y2="3125"/>
                          <a14:foregroundMark x1="54590" y1="3125" x2="63086" y2="17188"/>
                          <a14:foregroundMark x1="63477" y1="28646" x2="56445" y2="57465"/>
                          <a14:foregroundMark x1="53613" y1="52083" x2="53027" y2="20313"/>
                          <a14:foregroundMark x1="50391" y1="21181" x2="47168" y2="52083"/>
                          <a14:foregroundMark x1="48730" y1="18924" x2="45703" y2="41319"/>
                          <a14:foregroundMark x1="45898" y1="58507" x2="51172" y2="64583"/>
                          <a14:foregroundMark x1="54199" y1="72569" x2="59082" y2="71701"/>
                          <a14:foregroundMark x1="61914" y1="67882" x2="47168" y2="72222"/>
                          <a14:foregroundMark x1="47168" y1="72222" x2="44531" y2="71354"/>
                          <a14:foregroundMark x1="35449" y1="75694" x2="35840" y2="92708"/>
                          <a14:foregroundMark x1="35840" y1="92708" x2="35645" y2="92708"/>
                          <a14:foregroundMark x1="45313" y1="92708" x2="57813" y2="85417"/>
                          <a14:foregroundMark x1="57813" y1="85417" x2="60938" y2="85417"/>
                          <a14:foregroundMark x1="69336" y1="77257" x2="63965" y2="82292"/>
                          <a14:foregroundMark x1="68555" y1="80035" x2="63477" y2="78646"/>
                          <a14:foregroundMark x1="43945" y1="68924" x2="45703" y2="710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037" y="3594499"/>
              <a:ext cx="1770002" cy="995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D22DB4-8515-3C7E-7BC5-72DD57DF6E24}"/>
                </a:ext>
              </a:extLst>
            </p:cNvPr>
            <p:cNvSpPr txBox="1"/>
            <p:nvPr/>
          </p:nvSpPr>
          <p:spPr>
            <a:xfrm>
              <a:off x="2029017" y="3964750"/>
              <a:ext cx="970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tx2">
                      <a:lumMod val="75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JDK</a:t>
              </a:r>
              <a:r>
                <a:rPr lang="ko-KR" altLang="en-US" sz="1600">
                  <a:solidFill>
                    <a:schemeClr val="tx2">
                      <a:lumMod val="75000"/>
                    </a:schemeClr>
                  </a:solidFill>
                  <a:latin typeface="Adobe Fan Heiti Std B" panose="020B0700000000000000" pitchFamily="34" charset="-128"/>
                  <a:ea typeface="Adobe 고딕 Std B" panose="020B0800000000000000" pitchFamily="34" charset="-127"/>
                </a:rPr>
                <a:t> </a:t>
              </a:r>
              <a:r>
                <a:rPr lang="en-US" altLang="ko-KR" sz="1600">
                  <a:solidFill>
                    <a:schemeClr val="tx2">
                      <a:lumMod val="75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11</a:t>
              </a:r>
              <a:endParaRPr lang="ko-KR" altLang="en-US" sz="1600">
                <a:solidFill>
                  <a:schemeClr val="tx2">
                    <a:lumMod val="75000"/>
                  </a:schemeClr>
                </a:solidFill>
                <a:latin typeface="Adobe Fan Heiti Std B" panose="020B0700000000000000" pitchFamily="34" charset="-128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78C961-3B08-B49C-DB9B-58A3EE5F9944}"/>
              </a:ext>
            </a:extLst>
          </p:cNvPr>
          <p:cNvGrpSpPr/>
          <p:nvPr/>
        </p:nvGrpSpPr>
        <p:grpSpPr>
          <a:xfrm>
            <a:off x="170338" y="4796034"/>
            <a:ext cx="2397816" cy="629649"/>
            <a:chOff x="173638" y="4687336"/>
            <a:chExt cx="2397816" cy="629649"/>
          </a:xfrm>
        </p:grpSpPr>
        <p:pic>
          <p:nvPicPr>
            <p:cNvPr id="18" name="Picture 6" descr="카카오뱅크는 어떻게 MySQL로 데이터 유실을 막았을까 - Byline Network">
              <a:extLst>
                <a:ext uri="{FF2B5EF4-FFF2-40B4-BE49-F238E27FC236}">
                  <a16:creationId xmlns:a16="http://schemas.microsoft.com/office/drawing/2014/main" id="{D68008DA-4F54-A388-31E5-D888C49C9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90" b="93897" l="3333" r="98137">
                          <a14:foregroundMark x1="4804" y1="73005" x2="38824" y2="86854"/>
                          <a14:foregroundMark x1="38824" y1="86854" x2="87843" y2="81925"/>
                          <a14:foregroundMark x1="87843" y1="81925" x2="81176" y2="38028"/>
                          <a14:foregroundMark x1="81176" y1="38028" x2="70196" y2="13380"/>
                          <a14:foregroundMark x1="70196" y1="13380" x2="72647" y2="48122"/>
                          <a14:foregroundMark x1="72647" y1="48122" x2="94804" y2="82160"/>
                          <a14:foregroundMark x1="94804" y1="82160" x2="38725" y2="62207"/>
                          <a14:foregroundMark x1="38725" y1="62207" x2="15588" y2="65728"/>
                          <a14:foregroundMark x1="15588" y1="65728" x2="72647" y2="78638"/>
                          <a14:foregroundMark x1="25196" y1="73005" x2="13235" y2="74178"/>
                          <a14:foregroundMark x1="13235" y1="74178" x2="3627" y2="89906"/>
                          <a14:foregroundMark x1="3627" y1="89906" x2="3922" y2="90141"/>
                          <a14:foregroundMark x1="66275" y1="28638" x2="61863" y2="54225"/>
                          <a14:foregroundMark x1="61863" y1="54225" x2="44314" y2="83333"/>
                          <a14:foregroundMark x1="44314" y1="83333" x2="76275" y2="49531"/>
                          <a14:foregroundMark x1="76275" y1="49531" x2="89216" y2="53052"/>
                          <a14:foregroundMark x1="89216" y1="53052" x2="95490" y2="93897"/>
                          <a14:foregroundMark x1="95490" y1="93897" x2="61765" y2="32394"/>
                          <a14:foregroundMark x1="61765" y1="32394" x2="63922" y2="10094"/>
                          <a14:foregroundMark x1="95784" y1="67371" x2="95980" y2="70423"/>
                          <a14:foregroundMark x1="95196" y1="88967" x2="93431" y2="61033"/>
                          <a14:foregroundMark x1="93431" y1="61033" x2="95196" y2="44366"/>
                          <a14:foregroundMark x1="98137" y1="73005" x2="95490" y2="92019"/>
                          <a14:foregroundMark x1="90490" y1="55869" x2="75294" y2="145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38" y="4687336"/>
              <a:ext cx="1507610" cy="62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702DBB-61BB-248D-0A76-077C7A0CC27D}"/>
                </a:ext>
              </a:extLst>
            </p:cNvPr>
            <p:cNvSpPr txBox="1"/>
            <p:nvPr/>
          </p:nvSpPr>
          <p:spPr>
            <a:xfrm>
              <a:off x="1634684" y="4826497"/>
              <a:ext cx="9367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tx2">
                      <a:lumMod val="75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MySQL</a:t>
              </a:r>
              <a:endParaRPr lang="ko-KR" altLang="en-US" sz="1600">
                <a:solidFill>
                  <a:schemeClr val="tx2">
                    <a:lumMod val="75000"/>
                  </a:schemeClr>
                </a:solidFill>
                <a:latin typeface="Adobe Fan Heiti Std B" panose="020B0700000000000000" pitchFamily="34" charset="-128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60D815-4174-8398-AADB-CC1A0865994F}"/>
              </a:ext>
            </a:extLst>
          </p:cNvPr>
          <p:cNvGrpSpPr/>
          <p:nvPr/>
        </p:nvGrpSpPr>
        <p:grpSpPr>
          <a:xfrm>
            <a:off x="808976" y="5647059"/>
            <a:ext cx="1793401" cy="718991"/>
            <a:chOff x="1271988" y="5465549"/>
            <a:chExt cx="1793401" cy="718991"/>
          </a:xfrm>
        </p:grpSpPr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B0DCBBD4-E940-0C90-30A3-CB393961D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988" y="5465549"/>
              <a:ext cx="718991" cy="718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E63475-7D6C-5F27-7ACD-35EDAB4AFEBB}"/>
                </a:ext>
              </a:extLst>
            </p:cNvPr>
            <p:cNvSpPr txBox="1"/>
            <p:nvPr/>
          </p:nvSpPr>
          <p:spPr>
            <a:xfrm>
              <a:off x="2094396" y="5522836"/>
              <a:ext cx="970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tx2">
                      <a:lumMod val="75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Github</a:t>
              </a:r>
            </a:p>
            <a:p>
              <a:r>
                <a:rPr lang="en-US" altLang="ko-KR" sz="1600">
                  <a:solidFill>
                    <a:schemeClr val="tx2">
                      <a:lumMod val="75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Desktop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6196F9E-1B56-D9E6-7205-9B24187554A7}"/>
              </a:ext>
            </a:extLst>
          </p:cNvPr>
          <p:cNvSpPr txBox="1"/>
          <p:nvPr/>
        </p:nvSpPr>
        <p:spPr>
          <a:xfrm>
            <a:off x="5206175" y="248334"/>
            <a:ext cx="1779654" cy="400110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E1675B-95FE-3328-E021-F27198876347}"/>
              </a:ext>
            </a:extLst>
          </p:cNvPr>
          <p:cNvCxnSpPr>
            <a:cxnSpLocks/>
          </p:cNvCxnSpPr>
          <p:nvPr/>
        </p:nvCxnSpPr>
        <p:spPr>
          <a:xfrm>
            <a:off x="262890" y="1699235"/>
            <a:ext cx="2617470" cy="0"/>
          </a:xfrm>
          <a:prstGeom prst="line">
            <a:avLst/>
          </a:prstGeom>
          <a:ln w="254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B3F2A0-B3FD-74B9-D7B1-27E05DFDACB7}"/>
              </a:ext>
            </a:extLst>
          </p:cNvPr>
          <p:cNvCxnSpPr>
            <a:cxnSpLocks/>
          </p:cNvCxnSpPr>
          <p:nvPr/>
        </p:nvCxnSpPr>
        <p:spPr>
          <a:xfrm>
            <a:off x="1133758" y="3487194"/>
            <a:ext cx="925830" cy="0"/>
          </a:xfrm>
          <a:prstGeom prst="line">
            <a:avLst/>
          </a:prstGeom>
          <a:ln w="50800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50C3A5-F84E-8C9D-654F-A4C6577681BF}"/>
              </a:ext>
            </a:extLst>
          </p:cNvPr>
          <p:cNvCxnSpPr>
            <a:cxnSpLocks/>
          </p:cNvCxnSpPr>
          <p:nvPr/>
        </p:nvCxnSpPr>
        <p:spPr>
          <a:xfrm>
            <a:off x="1006009" y="4687801"/>
            <a:ext cx="834990" cy="0"/>
          </a:xfrm>
          <a:prstGeom prst="line">
            <a:avLst/>
          </a:prstGeom>
          <a:ln w="12700" cmpd="tri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DCD4A5-BB09-D60B-1C8F-7C5F99618270}"/>
              </a:ext>
            </a:extLst>
          </p:cNvPr>
          <p:cNvCxnSpPr>
            <a:cxnSpLocks/>
          </p:cNvCxnSpPr>
          <p:nvPr/>
        </p:nvCxnSpPr>
        <p:spPr>
          <a:xfrm>
            <a:off x="1006009" y="5538734"/>
            <a:ext cx="834990" cy="0"/>
          </a:xfrm>
          <a:prstGeom prst="line">
            <a:avLst/>
          </a:prstGeom>
          <a:ln w="12700" cmpd="tri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892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EA0097-AA4B-F070-1A35-1281D1CD530E}"/>
              </a:ext>
            </a:extLst>
          </p:cNvPr>
          <p:cNvSpPr txBox="1"/>
          <p:nvPr/>
        </p:nvSpPr>
        <p:spPr>
          <a:xfrm>
            <a:off x="5462656" y="248334"/>
            <a:ext cx="1266693" cy="400110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계정 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B8407B-F8E9-5FD5-5269-74068171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052" y="4171946"/>
            <a:ext cx="3761678" cy="2503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E02569-E240-A8E0-A872-946F5D78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603" y="1002604"/>
            <a:ext cx="2517812" cy="3011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FB2B13-7E7C-6389-9F83-B5D7FE64F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184" y="1023596"/>
            <a:ext cx="3844334" cy="2405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B7DC2-73EF-7A67-74EF-1B9F3423B548}"/>
              </a:ext>
            </a:extLst>
          </p:cNvPr>
          <p:cNvSpPr txBox="1"/>
          <p:nvPr/>
        </p:nvSpPr>
        <p:spPr>
          <a:xfrm>
            <a:off x="173638" y="1103030"/>
            <a:ext cx="2846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로그인 화면에서 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회원가입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계정 찾기 등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계정 기능을 실행할 수 있습니다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329B4-6310-3E75-3C30-79630AD8AF0B}"/>
              </a:ext>
            </a:extLst>
          </p:cNvPr>
          <p:cNvSpPr txBox="1"/>
          <p:nvPr/>
        </p:nvSpPr>
        <p:spPr>
          <a:xfrm>
            <a:off x="173638" y="4014517"/>
            <a:ext cx="284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로그인 정보가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일치하면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메인화면으로 이동합니다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0F93B9A-7A8D-9B00-2B9C-E96173F5DBFC}"/>
              </a:ext>
            </a:extLst>
          </p:cNvPr>
          <p:cNvCxnSpPr>
            <a:cxnSpLocks/>
          </p:cNvCxnSpPr>
          <p:nvPr/>
        </p:nvCxnSpPr>
        <p:spPr>
          <a:xfrm>
            <a:off x="262890" y="1931670"/>
            <a:ext cx="2617470" cy="0"/>
          </a:xfrm>
          <a:prstGeom prst="line">
            <a:avLst/>
          </a:prstGeom>
          <a:ln w="19050" cmpd="sng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7BE2FFB-162D-599E-577F-3D5F5568824D}"/>
              </a:ext>
            </a:extLst>
          </p:cNvPr>
          <p:cNvCxnSpPr>
            <a:cxnSpLocks/>
          </p:cNvCxnSpPr>
          <p:nvPr/>
        </p:nvCxnSpPr>
        <p:spPr>
          <a:xfrm>
            <a:off x="262890" y="4599292"/>
            <a:ext cx="2617470" cy="0"/>
          </a:xfrm>
          <a:prstGeom prst="line">
            <a:avLst/>
          </a:prstGeom>
          <a:ln w="19050" cmpd="sng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96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EA0097-AA4B-F070-1A35-1281D1CD530E}"/>
              </a:ext>
            </a:extLst>
          </p:cNvPr>
          <p:cNvSpPr txBox="1"/>
          <p:nvPr/>
        </p:nvSpPr>
        <p:spPr>
          <a:xfrm>
            <a:off x="4737296" y="248334"/>
            <a:ext cx="2717412" cy="400110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일정 등록 및 댓글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54C1C6-6AD3-B25D-375E-5D19256DC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99" y="1585045"/>
            <a:ext cx="4874131" cy="3244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14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E016A4-E00E-C7C8-916C-E2A0D01A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482" y="1194839"/>
            <a:ext cx="3799167" cy="1934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97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241DD9-3F48-3242-D27C-6D25E5AD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459" y="3475064"/>
            <a:ext cx="3335212" cy="3182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96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B59F08-442F-9233-4249-3CF9D592B566}"/>
              </a:ext>
            </a:extLst>
          </p:cNvPr>
          <p:cNvSpPr txBox="1"/>
          <p:nvPr/>
        </p:nvSpPr>
        <p:spPr>
          <a:xfrm>
            <a:off x="173638" y="1103030"/>
            <a:ext cx="2846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달력의 날짜 그리드를 클릭하면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일정 팝업이 호출됩니다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일정을 등록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조회할 수 있습니다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8E0177-15DE-FE04-BC2E-F58BC26905A0}"/>
              </a:ext>
            </a:extLst>
          </p:cNvPr>
          <p:cNvCxnSpPr>
            <a:cxnSpLocks/>
          </p:cNvCxnSpPr>
          <p:nvPr/>
        </p:nvCxnSpPr>
        <p:spPr>
          <a:xfrm>
            <a:off x="262890" y="1939265"/>
            <a:ext cx="2617470" cy="0"/>
          </a:xfrm>
          <a:prstGeom prst="line">
            <a:avLst/>
          </a:prstGeom>
          <a:ln w="19050" cmpd="sng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F224B-37A2-9853-830A-1E5F6144179B}"/>
              </a:ext>
            </a:extLst>
          </p:cNvPr>
          <p:cNvSpPr txBox="1"/>
          <p:nvPr/>
        </p:nvSpPr>
        <p:spPr>
          <a:xfrm>
            <a:off x="173638" y="3766220"/>
            <a:ext cx="284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일정 팝업의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더보기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눌러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댓글을 작성하거나 열람합니다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DC839EC-5AE4-1AD6-65F2-EAAEE36FC8B2}"/>
              </a:ext>
            </a:extLst>
          </p:cNvPr>
          <p:cNvCxnSpPr>
            <a:cxnSpLocks/>
          </p:cNvCxnSpPr>
          <p:nvPr/>
        </p:nvCxnSpPr>
        <p:spPr>
          <a:xfrm>
            <a:off x="262890" y="4373855"/>
            <a:ext cx="2617470" cy="0"/>
          </a:xfrm>
          <a:prstGeom prst="line">
            <a:avLst/>
          </a:prstGeom>
          <a:ln w="19050" cmpd="sng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1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EA0097-AA4B-F070-1A35-1281D1CD530E}"/>
              </a:ext>
            </a:extLst>
          </p:cNvPr>
          <p:cNvSpPr txBox="1"/>
          <p:nvPr/>
        </p:nvSpPr>
        <p:spPr>
          <a:xfrm>
            <a:off x="5355255" y="248334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D-Day </a:t>
            </a:r>
            <a:r>
              <a:rPr lang="ko-KR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E04222-F456-7EBF-9C3C-6E9A4DEF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57" y="2201263"/>
            <a:ext cx="6607302" cy="4397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49622F-8948-8551-2DD4-11B70A5E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18" y="1020073"/>
            <a:ext cx="3834322" cy="1952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A85D1-CBCA-0295-5E6C-2EDE81EAADF1}"/>
              </a:ext>
            </a:extLst>
          </p:cNvPr>
          <p:cNvSpPr txBox="1"/>
          <p:nvPr/>
        </p:nvSpPr>
        <p:spPr>
          <a:xfrm>
            <a:off x="173638" y="1103030"/>
            <a:ext cx="284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일정 팝업의 아이콘을 클릭해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일정을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D-Day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등록합니다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BBEAC8-45D1-248A-2D25-C1BC45873CC4}"/>
              </a:ext>
            </a:extLst>
          </p:cNvPr>
          <p:cNvCxnSpPr>
            <a:cxnSpLocks/>
          </p:cNvCxnSpPr>
          <p:nvPr/>
        </p:nvCxnSpPr>
        <p:spPr>
          <a:xfrm>
            <a:off x="262890" y="1687805"/>
            <a:ext cx="2617470" cy="0"/>
          </a:xfrm>
          <a:prstGeom prst="line">
            <a:avLst/>
          </a:prstGeom>
          <a:ln w="19050" cmpd="sng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1C534E-C2AD-4F14-26D6-64FEDDF3E637}"/>
              </a:ext>
            </a:extLst>
          </p:cNvPr>
          <p:cNvSpPr txBox="1"/>
          <p:nvPr/>
        </p:nvSpPr>
        <p:spPr>
          <a:xfrm>
            <a:off x="173638" y="3766220"/>
            <a:ext cx="284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D-Day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구역의 일정 제목을 눌러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해당 일정을 조회합니다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9E468AC-53E7-C535-1124-315F9F09B45A}"/>
              </a:ext>
            </a:extLst>
          </p:cNvPr>
          <p:cNvCxnSpPr>
            <a:cxnSpLocks/>
          </p:cNvCxnSpPr>
          <p:nvPr/>
        </p:nvCxnSpPr>
        <p:spPr>
          <a:xfrm>
            <a:off x="262890" y="4373855"/>
            <a:ext cx="2617470" cy="0"/>
          </a:xfrm>
          <a:prstGeom prst="line">
            <a:avLst/>
          </a:prstGeom>
          <a:ln w="19050" cmpd="sng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701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E3208-CA9B-217F-6ED9-4D73E17757B0}"/>
              </a:ext>
            </a:extLst>
          </p:cNvPr>
          <p:cNvSpPr txBox="1"/>
          <p:nvPr/>
        </p:nvSpPr>
        <p:spPr>
          <a:xfrm>
            <a:off x="4949697" y="248334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 다이어그램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773F3B-A129-A0F5-2C8A-F57911792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91" y="1112092"/>
            <a:ext cx="9096618" cy="52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0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E3208-CA9B-217F-6ED9-4D73E17757B0}"/>
              </a:ext>
            </a:extLst>
          </p:cNvPr>
          <p:cNvSpPr txBox="1"/>
          <p:nvPr/>
        </p:nvSpPr>
        <p:spPr>
          <a:xfrm>
            <a:off x="5186140" y="248334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ER</a:t>
            </a:r>
            <a:r>
              <a:rPr lang="ko-KR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96E32D-5B55-69F3-F28E-F0118C33D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36" y="1596047"/>
            <a:ext cx="8411528" cy="40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89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883ADF-0DCC-EEDC-F434-E70C961B6321}"/>
              </a:ext>
            </a:extLst>
          </p:cNvPr>
          <p:cNvSpPr txBox="1"/>
          <p:nvPr/>
        </p:nvSpPr>
        <p:spPr>
          <a:xfrm>
            <a:off x="4593027" y="2628830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감사합니다</a:t>
            </a:r>
            <a: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</a:t>
            </a:r>
            <a:endParaRPr lang="ko-KR" altLang="en-US" sz="3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28276-3245-A198-F39C-4F3735F7F444}"/>
              </a:ext>
            </a:extLst>
          </p:cNvPr>
          <p:cNvSpPr txBox="1"/>
          <p:nvPr/>
        </p:nvSpPr>
        <p:spPr>
          <a:xfrm>
            <a:off x="8110220" y="5774918"/>
            <a:ext cx="364680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지원자  </a:t>
            </a:r>
            <a:r>
              <a:rPr lang="ko-KR" altLang="en-US" sz="4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 효 빈</a:t>
            </a:r>
            <a:endParaRPr lang="en-US" altLang="ko-KR" sz="40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4E434-C5C6-124D-62C1-747D6941767C}"/>
              </a:ext>
            </a:extLst>
          </p:cNvPr>
          <p:cNvSpPr txBox="1"/>
          <p:nvPr/>
        </p:nvSpPr>
        <p:spPr>
          <a:xfrm>
            <a:off x="434975" y="5559474"/>
            <a:ext cx="12414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Email </a:t>
            </a:r>
          </a:p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Github </a:t>
            </a:r>
          </a:p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4AC79-528B-0480-7790-EB9C04CC70BE}"/>
              </a:ext>
            </a:extLst>
          </p:cNvPr>
          <p:cNvSpPr txBox="1"/>
          <p:nvPr/>
        </p:nvSpPr>
        <p:spPr>
          <a:xfrm>
            <a:off x="7171372" y="5380186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 Back-End </a:t>
            </a:r>
            <a:r>
              <a:rPr lang="ko-KR" altLang="en-US" sz="1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신입 </a:t>
            </a:r>
            <a:endParaRPr lang="en-US" altLang="ko-KR" sz="1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E49E6C-819D-4A16-4B57-FCBF10C15733}"/>
              </a:ext>
            </a:extLst>
          </p:cNvPr>
          <p:cNvCxnSpPr/>
          <p:nvPr/>
        </p:nvCxnSpPr>
        <p:spPr>
          <a:xfrm>
            <a:off x="3651250" y="3429000"/>
            <a:ext cx="4889500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566367-51B0-1271-A69C-BB8AB9F8E659}"/>
              </a:ext>
            </a:extLst>
          </p:cNvPr>
          <p:cNvSpPr txBox="1"/>
          <p:nvPr/>
        </p:nvSpPr>
        <p:spPr>
          <a:xfrm>
            <a:off x="1221422" y="5559474"/>
            <a:ext cx="6102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90500"/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sz="1800" b="0" i="0" u="none" strike="noStrike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gyqls234@gmail.com</a:t>
            </a:r>
            <a:endParaRPr lang="en-US" altLang="ko-KR" sz="1800" b="0" i="0" u="none" strike="noStrike">
              <a:solidFill>
                <a:schemeClr val="bg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sz="1800" b="0" i="0" u="none" strike="noStrike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github.com/AtomicLiquors/</a:t>
            </a:r>
            <a:endParaRPr lang="en-US" altLang="ko-KR" b="0">
              <a:solidFill>
                <a:schemeClr val="bg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sz="1800" b="0" i="0" u="none" strike="noStrike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atomicliquors.tistory.com</a:t>
            </a:r>
            <a:endParaRPr lang="ko-KR" altLang="en-US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5F167D-B26A-B118-33B2-66E356D59A1D}"/>
              </a:ext>
            </a:extLst>
          </p:cNvPr>
          <p:cNvCxnSpPr/>
          <p:nvPr/>
        </p:nvCxnSpPr>
        <p:spPr>
          <a:xfrm>
            <a:off x="3651250" y="2425700"/>
            <a:ext cx="4889500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883ADF-0DCC-EEDC-F434-E70C961B6321}"/>
              </a:ext>
            </a:extLst>
          </p:cNvPr>
          <p:cNvSpPr txBox="1"/>
          <p:nvPr/>
        </p:nvSpPr>
        <p:spPr>
          <a:xfrm>
            <a:off x="2800079" y="2828835"/>
            <a:ext cx="6591869" cy="1200329"/>
          </a:xfrm>
          <a:prstGeom prst="rect">
            <a:avLst/>
          </a:prstGeom>
          <a:solidFill>
            <a:srgbClr val="D78D8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Cherrypick :</a:t>
            </a:r>
          </a:p>
          <a:p>
            <a:pPr algn="ctr"/>
            <a: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Springboot </a:t>
            </a:r>
            <a:r>
              <a:rPr lang="ko-KR" altLang="en-US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카페 검색 웹사이트</a:t>
            </a:r>
            <a:endParaRPr lang="en-US" altLang="ko-KR" sz="3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31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044D18-1D4D-194D-1445-DEF7A6BF64FC}"/>
              </a:ext>
            </a:extLst>
          </p:cNvPr>
          <p:cNvSpPr txBox="1"/>
          <p:nvPr/>
        </p:nvSpPr>
        <p:spPr>
          <a:xfrm>
            <a:off x="170899" y="1012044"/>
            <a:ext cx="28460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SpringBoot 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기반의 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카페 정보 공유 웹사이트입니다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9612F9-CC83-FCB2-E997-1003ECC036CB}"/>
              </a:ext>
            </a:extLst>
          </p:cNvPr>
          <p:cNvCxnSpPr>
            <a:cxnSpLocks/>
          </p:cNvCxnSpPr>
          <p:nvPr/>
        </p:nvCxnSpPr>
        <p:spPr>
          <a:xfrm>
            <a:off x="260151" y="1608249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CD5846-5E1F-E330-D2EB-061C08F6C451}"/>
              </a:ext>
            </a:extLst>
          </p:cNvPr>
          <p:cNvSpPr txBox="1"/>
          <p:nvPr/>
        </p:nvSpPr>
        <p:spPr>
          <a:xfrm>
            <a:off x="5206175" y="248334"/>
            <a:ext cx="1779654" cy="400110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DF23A-3369-86E3-3C02-1EF205CE3B24}"/>
              </a:ext>
            </a:extLst>
          </p:cNvPr>
          <p:cNvSpPr txBox="1"/>
          <p:nvPr/>
        </p:nvSpPr>
        <p:spPr>
          <a:xfrm>
            <a:off x="170899" y="5751216"/>
            <a:ext cx="1676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B7472A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Source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D506CD-3E75-8479-7656-A56CD980DB6C}"/>
              </a:ext>
            </a:extLst>
          </p:cNvPr>
          <p:cNvSpPr txBox="1"/>
          <p:nvPr/>
        </p:nvSpPr>
        <p:spPr>
          <a:xfrm>
            <a:off x="170899" y="4773950"/>
            <a:ext cx="596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B7472A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956A6-61B2-BDA2-2CF9-6E7DA4F52743}"/>
              </a:ext>
            </a:extLst>
          </p:cNvPr>
          <p:cNvSpPr txBox="1"/>
          <p:nvPr/>
        </p:nvSpPr>
        <p:spPr>
          <a:xfrm>
            <a:off x="170899" y="3472914"/>
            <a:ext cx="1082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B7472A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Frontend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BC31B-31ED-CF3F-0311-41A990829EF4}"/>
              </a:ext>
            </a:extLst>
          </p:cNvPr>
          <p:cNvSpPr txBox="1"/>
          <p:nvPr/>
        </p:nvSpPr>
        <p:spPr>
          <a:xfrm>
            <a:off x="170899" y="2155280"/>
            <a:ext cx="1027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B7472A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Stack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6451FB-FBD9-72B1-9F52-8160A0C017B3}"/>
              </a:ext>
            </a:extLst>
          </p:cNvPr>
          <p:cNvGrpSpPr/>
          <p:nvPr/>
        </p:nvGrpSpPr>
        <p:grpSpPr>
          <a:xfrm>
            <a:off x="311561" y="3429000"/>
            <a:ext cx="2566060" cy="2250125"/>
            <a:chOff x="237986" y="3429000"/>
            <a:chExt cx="2665834" cy="2250125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A1C027D-2024-A5B0-9E31-938F1149C608}"/>
                </a:ext>
              </a:extLst>
            </p:cNvPr>
            <p:cNvCxnSpPr>
              <a:cxnSpLocks/>
            </p:cNvCxnSpPr>
            <p:nvPr/>
          </p:nvCxnSpPr>
          <p:spPr>
            <a:xfrm>
              <a:off x="237986" y="3429000"/>
              <a:ext cx="2665834" cy="0"/>
            </a:xfrm>
            <a:prstGeom prst="line">
              <a:avLst/>
            </a:prstGeom>
            <a:ln w="12700" cmpd="tri">
              <a:solidFill>
                <a:srgbClr val="D7B2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D391543-F19F-1A54-21B8-9D3BA6E98565}"/>
                </a:ext>
              </a:extLst>
            </p:cNvPr>
            <p:cNvCxnSpPr>
              <a:cxnSpLocks/>
            </p:cNvCxnSpPr>
            <p:nvPr/>
          </p:nvCxnSpPr>
          <p:spPr>
            <a:xfrm>
              <a:off x="237986" y="4705649"/>
              <a:ext cx="2665834" cy="0"/>
            </a:xfrm>
            <a:prstGeom prst="line">
              <a:avLst/>
            </a:prstGeom>
            <a:ln w="12700" cmpd="tri">
              <a:solidFill>
                <a:srgbClr val="D7B2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DAE8F09-F0CC-EACA-610D-E7CE4D350BF5}"/>
                </a:ext>
              </a:extLst>
            </p:cNvPr>
            <p:cNvCxnSpPr>
              <a:cxnSpLocks/>
            </p:cNvCxnSpPr>
            <p:nvPr/>
          </p:nvCxnSpPr>
          <p:spPr>
            <a:xfrm>
              <a:off x="237986" y="5679125"/>
              <a:ext cx="2665834" cy="0"/>
            </a:xfrm>
            <a:prstGeom prst="line">
              <a:avLst/>
            </a:prstGeom>
            <a:ln w="12700" cmpd="tri">
              <a:solidFill>
                <a:srgbClr val="D7B2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Springboot - slipp 반복주기 1">
            <a:extLst>
              <a:ext uri="{FF2B5EF4-FFF2-40B4-BE49-F238E27FC236}">
                <a16:creationId xmlns:a16="http://schemas.microsoft.com/office/drawing/2014/main" id="{085CD46F-6F3D-228D-4D25-2BA8BF95A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0" y="2523366"/>
            <a:ext cx="698548" cy="69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ntro to Ajax. By: Henok Samuel | by Henok Samuel | Medium">
            <a:extLst>
              <a:ext uri="{FF2B5EF4-FFF2-40B4-BE49-F238E27FC236}">
                <a16:creationId xmlns:a16="http://schemas.microsoft.com/office/drawing/2014/main" id="{391353A0-AC2B-9CE5-94E1-F7099BC1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11" y="2395095"/>
            <a:ext cx="852237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AD350D6-1618-F33F-EFD1-833C3796DE88}"/>
              </a:ext>
            </a:extLst>
          </p:cNvPr>
          <p:cNvGrpSpPr/>
          <p:nvPr/>
        </p:nvGrpSpPr>
        <p:grpSpPr>
          <a:xfrm>
            <a:off x="311561" y="4790440"/>
            <a:ext cx="1689471" cy="885422"/>
            <a:chOff x="311561" y="4790440"/>
            <a:chExt cx="1689471" cy="885422"/>
          </a:xfrm>
        </p:grpSpPr>
        <p:pic>
          <p:nvPicPr>
            <p:cNvPr id="17" name="Picture 4" descr="Amazon RDS for MySQL – Amazon Web Services(AWS)">
              <a:extLst>
                <a:ext uri="{FF2B5EF4-FFF2-40B4-BE49-F238E27FC236}">
                  <a16:creationId xmlns:a16="http://schemas.microsoft.com/office/drawing/2014/main" id="{2841D844-0309-6114-BE6E-9E88B11AE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61" y="5047842"/>
              <a:ext cx="853209" cy="44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김동현님의 소개 - 인프런 | 온라인 강의 플랫폼">
              <a:extLst>
                <a:ext uri="{FF2B5EF4-FFF2-40B4-BE49-F238E27FC236}">
                  <a16:creationId xmlns:a16="http://schemas.microsoft.com/office/drawing/2014/main" id="{5B2B5A64-C4F0-C0B4-BCA0-9B217B6DCF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0" y="4790440"/>
              <a:ext cx="885422" cy="885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6" name="Picture 16" descr="AWS logo - Laurel Group | Seattle &amp; Silicon Valley Executive Search Firm">
            <a:extLst>
              <a:ext uri="{FF2B5EF4-FFF2-40B4-BE49-F238E27FC236}">
                <a16:creationId xmlns:a16="http://schemas.microsoft.com/office/drawing/2014/main" id="{219FCC47-6EB3-F5C4-3A70-DE7A43AD4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60" y="4974618"/>
            <a:ext cx="504356" cy="50435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Windows 사용자를 위한 Git Bash 설정. 배경색 변경부터 bash 파일을 이용한 커스터마이징(자동 완성, 변경… | by  Bora Lee | Medium">
            <a:extLst>
              <a:ext uri="{FF2B5EF4-FFF2-40B4-BE49-F238E27FC236}">
                <a16:creationId xmlns:a16="http://schemas.microsoft.com/office/drawing/2014/main" id="{A553790C-13E2-92FD-32A7-69587575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2" y="6079341"/>
            <a:ext cx="511960" cy="51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07313E-ADFB-72FE-AFD7-CAE57B6ABA6C}"/>
              </a:ext>
            </a:extLst>
          </p:cNvPr>
          <p:cNvGrpSpPr/>
          <p:nvPr/>
        </p:nvGrpSpPr>
        <p:grpSpPr>
          <a:xfrm>
            <a:off x="249424" y="3855360"/>
            <a:ext cx="2728470" cy="642099"/>
            <a:chOff x="249424" y="3969346"/>
            <a:chExt cx="2728470" cy="642099"/>
          </a:xfrm>
        </p:grpSpPr>
        <p:pic>
          <p:nvPicPr>
            <p:cNvPr id="5124" name="Picture 4" descr="jQuery $()의 의미">
              <a:extLst>
                <a:ext uri="{FF2B5EF4-FFF2-40B4-BE49-F238E27FC236}">
                  <a16:creationId xmlns:a16="http://schemas.microsoft.com/office/drawing/2014/main" id="{663A72F4-0764-024E-5306-04BB6157F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91" y="3976742"/>
              <a:ext cx="634703" cy="634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Spring Boot] Thymeleafの組み込み | 名古屋でシステム開発WEB制作なら | トランソニックソフトウェア">
              <a:extLst>
                <a:ext uri="{FF2B5EF4-FFF2-40B4-BE49-F238E27FC236}">
                  <a16:creationId xmlns:a16="http://schemas.microsoft.com/office/drawing/2014/main" id="{52B133AF-CBB7-0F5E-64AC-4DE2CAB19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424" y="4077564"/>
              <a:ext cx="469878" cy="47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Google Shape;178;g11c5293466b_1_170">
              <a:extLst>
                <a:ext uri="{FF2B5EF4-FFF2-40B4-BE49-F238E27FC236}">
                  <a16:creationId xmlns:a16="http://schemas.microsoft.com/office/drawing/2014/main" id="{E9EF00E9-1C69-3458-2B23-10A53802EB8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98724" y="4020146"/>
              <a:ext cx="579077" cy="579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179;g11c5293466b_1_170">
              <a:extLst>
                <a:ext uri="{FF2B5EF4-FFF2-40B4-BE49-F238E27FC236}">
                  <a16:creationId xmlns:a16="http://schemas.microsoft.com/office/drawing/2014/main" id="{B3E6AD0A-C3B9-8B52-9555-9FDF5A2101EC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8493" y="3983893"/>
              <a:ext cx="400138" cy="564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Picture 2" descr="Javascript Icon - Download in Flat Style">
              <a:extLst>
                <a:ext uri="{FF2B5EF4-FFF2-40B4-BE49-F238E27FC236}">
                  <a16:creationId xmlns:a16="http://schemas.microsoft.com/office/drawing/2014/main" id="{F22E581A-4883-56F3-A252-394FC92B1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622" y="3969346"/>
              <a:ext cx="579077" cy="57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10" descr="Java Logo, symbol, meaning, history, PNG">
            <a:extLst>
              <a:ext uri="{FF2B5EF4-FFF2-40B4-BE49-F238E27FC236}">
                <a16:creationId xmlns:a16="http://schemas.microsoft.com/office/drawing/2014/main" id="{74A907A0-0379-300F-B377-82916CE39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r="30436"/>
          <a:stretch/>
        </p:blipFill>
        <p:spPr bwMode="auto">
          <a:xfrm>
            <a:off x="796857" y="2380803"/>
            <a:ext cx="674054" cy="8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2156420-F63B-176A-6103-3A559D0C1662}"/>
              </a:ext>
            </a:extLst>
          </p:cNvPr>
          <p:cNvGrpSpPr/>
          <p:nvPr/>
        </p:nvGrpSpPr>
        <p:grpSpPr>
          <a:xfrm>
            <a:off x="4092497" y="5978201"/>
            <a:ext cx="7315199" cy="512781"/>
            <a:chOff x="3757961" y="5954751"/>
            <a:chExt cx="7649736" cy="536231"/>
          </a:xfrm>
        </p:grpSpPr>
        <p:sp>
          <p:nvSpPr>
            <p:cNvPr id="40" name="사각형: 둥근 모서리 39">
              <a:hlinkClick r:id="rId14"/>
              <a:extLst>
                <a:ext uri="{FF2B5EF4-FFF2-40B4-BE49-F238E27FC236}">
                  <a16:creationId xmlns:a16="http://schemas.microsoft.com/office/drawing/2014/main" id="{008A25C2-C56A-B093-6DC5-E3573B6B4554}"/>
                </a:ext>
              </a:extLst>
            </p:cNvPr>
            <p:cNvSpPr/>
            <p:nvPr/>
          </p:nvSpPr>
          <p:spPr>
            <a:xfrm>
              <a:off x="3757961" y="5954751"/>
              <a:ext cx="7649736" cy="5352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2100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34CBE4A-1AC1-84F5-E4ED-8BB585AE0255}"/>
                </a:ext>
              </a:extLst>
            </p:cNvPr>
            <p:cNvGrpSpPr/>
            <p:nvPr/>
          </p:nvGrpSpPr>
          <p:grpSpPr>
            <a:xfrm>
              <a:off x="5609481" y="6058906"/>
              <a:ext cx="5522177" cy="369332"/>
              <a:chOff x="5598331" y="6080982"/>
              <a:chExt cx="5522177" cy="36933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A24880-6152-70D5-308C-8B65BE6A628C}"/>
                  </a:ext>
                </a:extLst>
              </p:cNvPr>
              <p:cNvSpPr txBox="1"/>
              <p:nvPr/>
            </p:nvSpPr>
            <p:spPr>
              <a:xfrm>
                <a:off x="5937013" y="6103795"/>
                <a:ext cx="5183495" cy="337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u="sng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https://github.com/HyebinPark96/CherryPick</a:t>
                </a:r>
                <a:endParaRPr lang="ko-KR" altLang="en-US" sz="1500" u="sng"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  <p:pic>
            <p:nvPicPr>
              <p:cNvPr id="44" name="Picture 2" descr="Github 로고 - 무료 소셜 미디어개 아이콘">
                <a:extLst>
                  <a:ext uri="{FF2B5EF4-FFF2-40B4-BE49-F238E27FC236}">
                    <a16:creationId xmlns:a16="http://schemas.microsoft.com/office/drawing/2014/main" id="{4680461A-26CD-CD30-82E6-9129654B45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8331" y="6080982"/>
                <a:ext cx="36933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사각형: 둥근 모서리 41">
              <a:hlinkClick r:id="rId14"/>
              <a:extLst>
                <a:ext uri="{FF2B5EF4-FFF2-40B4-BE49-F238E27FC236}">
                  <a16:creationId xmlns:a16="http://schemas.microsoft.com/office/drawing/2014/main" id="{E51B48C9-180B-D39C-EC6E-A92C2D39ECF3}"/>
                </a:ext>
              </a:extLst>
            </p:cNvPr>
            <p:cNvSpPr/>
            <p:nvPr/>
          </p:nvSpPr>
          <p:spPr>
            <a:xfrm>
              <a:off x="3757961" y="5955724"/>
              <a:ext cx="1639229" cy="535258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&lt;/&gt; Source</a:t>
              </a:r>
              <a:endParaRPr lang="ko-KR" altLang="en-US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759B05E5-D2E2-ABD6-9C0E-E677A6C8E59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31717"/>
          <a:stretch/>
        </p:blipFill>
        <p:spPr>
          <a:xfrm>
            <a:off x="5698959" y="1012044"/>
            <a:ext cx="4102274" cy="4682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17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B7EE7-7375-DE61-D585-AF2508C12648}"/>
              </a:ext>
            </a:extLst>
          </p:cNvPr>
          <p:cNvSpPr txBox="1"/>
          <p:nvPr/>
        </p:nvSpPr>
        <p:spPr>
          <a:xfrm>
            <a:off x="4921646" y="248334"/>
            <a:ext cx="2348720" cy="400110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회원가입 및 로그인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992D96-DD22-D421-4E70-E1E758C8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858" y="1100773"/>
            <a:ext cx="2695808" cy="2555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388F9B-4BC6-B782-0BCB-F4217FEC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947" y="1045163"/>
            <a:ext cx="1993137" cy="2825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C43C21-FE94-DF3F-5FB5-0A7598E78104}"/>
              </a:ext>
            </a:extLst>
          </p:cNvPr>
          <p:cNvSpPr txBox="1"/>
          <p:nvPr/>
        </p:nvSpPr>
        <p:spPr>
          <a:xfrm>
            <a:off x="170898" y="1484287"/>
            <a:ext cx="295330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Ajax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활용하여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서버와의 비동기 통신을 통해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회원정보를 등록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수정합니다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831853-DE98-DAB8-DE16-5CDAE994085D}"/>
              </a:ext>
            </a:extLst>
          </p:cNvPr>
          <p:cNvCxnSpPr>
            <a:cxnSpLocks/>
          </p:cNvCxnSpPr>
          <p:nvPr/>
        </p:nvCxnSpPr>
        <p:spPr>
          <a:xfrm>
            <a:off x="260151" y="1428836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78FC97-BDC1-93DD-F2EF-E426D3C5BF43}"/>
              </a:ext>
            </a:extLst>
          </p:cNvPr>
          <p:cNvSpPr txBox="1"/>
          <p:nvPr/>
        </p:nvSpPr>
        <p:spPr>
          <a:xfrm>
            <a:off x="170899" y="1076775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8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비동기 방식 </a:t>
            </a:r>
            <a:r>
              <a:rPr lang="en-US" altLang="ko-KR" sz="18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CRUD]</a:t>
            </a:r>
          </a:p>
        </p:txBody>
      </p:sp>
      <p:pic>
        <p:nvPicPr>
          <p:cNvPr id="19" name="Picture 8" descr="Intro to Ajax. By: Henok Samuel | by Henok Samuel | Medium">
            <a:extLst>
              <a:ext uri="{FF2B5EF4-FFF2-40B4-BE49-F238E27FC236}">
                <a16:creationId xmlns:a16="http://schemas.microsoft.com/office/drawing/2014/main" id="{CFAA714A-599C-05CE-31F0-D537C15A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18" y="1092054"/>
            <a:ext cx="2573887" cy="244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8B9E5E-569E-F57A-8CC4-3D3309283F1D}"/>
              </a:ext>
            </a:extLst>
          </p:cNvPr>
          <p:cNvSpPr txBox="1"/>
          <p:nvPr/>
        </p:nvSpPr>
        <p:spPr>
          <a:xfrm>
            <a:off x="170898" y="4278287"/>
            <a:ext cx="295330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접속 정보 인증 및 권한 부여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Bcrypt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통한 패스워드 해싱으로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웹사이트의 보안성을 강화합니다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1301BC-0B36-D5B4-E9BD-86F614A8A4FD}"/>
              </a:ext>
            </a:extLst>
          </p:cNvPr>
          <p:cNvCxnSpPr>
            <a:cxnSpLocks/>
          </p:cNvCxnSpPr>
          <p:nvPr/>
        </p:nvCxnSpPr>
        <p:spPr>
          <a:xfrm>
            <a:off x="260151" y="4222836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320316-4D5D-4F6F-B11B-700CBA1E6B26}"/>
              </a:ext>
            </a:extLst>
          </p:cNvPr>
          <p:cNvSpPr txBox="1"/>
          <p:nvPr/>
        </p:nvSpPr>
        <p:spPr>
          <a:xfrm>
            <a:off x="170899" y="3870775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[Spring Security]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976FD2E-3D7A-460C-F669-52FDD9DB9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858" y="4304104"/>
            <a:ext cx="3709142" cy="2141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62" name="Picture 2" descr="Spring Security Tutorials - Java Code Geeks - 2022">
            <a:extLst>
              <a:ext uri="{FF2B5EF4-FFF2-40B4-BE49-F238E27FC236}">
                <a16:creationId xmlns:a16="http://schemas.microsoft.com/office/drawing/2014/main" id="{DBAAD89A-DB8F-8662-A410-DBA71CBAB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61" y="439038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0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B7EE7-7375-DE61-D585-AF2508C12648}"/>
              </a:ext>
            </a:extLst>
          </p:cNvPr>
          <p:cNvSpPr txBox="1"/>
          <p:nvPr/>
        </p:nvSpPr>
        <p:spPr>
          <a:xfrm>
            <a:off x="5462656" y="248334"/>
            <a:ext cx="1266693" cy="400110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검색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60FA55-ED56-8202-8F3A-38859A8C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695" y="1181100"/>
            <a:ext cx="5017587" cy="513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1F9366-B333-18AE-A967-70B36785B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9275"/>
            <a:ext cx="5503620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C2D02-9101-9E8A-9724-55C62CE882C4}"/>
              </a:ext>
            </a:extLst>
          </p:cNvPr>
          <p:cNvSpPr txBox="1"/>
          <p:nvPr/>
        </p:nvSpPr>
        <p:spPr>
          <a:xfrm>
            <a:off x="170899" y="1012044"/>
            <a:ext cx="28460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등록된 카페를 조회합니다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북마크하거나 평을 남깁니다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67A511-ECEB-19F3-B44C-A454A196BE54}"/>
              </a:ext>
            </a:extLst>
          </p:cNvPr>
          <p:cNvCxnSpPr>
            <a:cxnSpLocks/>
          </p:cNvCxnSpPr>
          <p:nvPr/>
        </p:nvCxnSpPr>
        <p:spPr>
          <a:xfrm>
            <a:off x="260151" y="1608249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706BCA-2079-3CA2-2643-A2A0A03C92EF}"/>
              </a:ext>
            </a:extLst>
          </p:cNvPr>
          <p:cNvSpPr txBox="1"/>
          <p:nvPr/>
        </p:nvSpPr>
        <p:spPr>
          <a:xfrm>
            <a:off x="170899" y="3691744"/>
            <a:ext cx="28460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Kakao 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 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API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활용해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카페의 위치를 표시합니다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85CE4E-AAEA-FBB8-48FE-06E91B1C5CB2}"/>
              </a:ext>
            </a:extLst>
          </p:cNvPr>
          <p:cNvCxnSpPr>
            <a:cxnSpLocks/>
          </p:cNvCxnSpPr>
          <p:nvPr/>
        </p:nvCxnSpPr>
        <p:spPr>
          <a:xfrm>
            <a:off x="260151" y="4287949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B7EE7-7375-DE61-D585-AF2508C12648}"/>
              </a:ext>
            </a:extLst>
          </p:cNvPr>
          <p:cNvSpPr txBox="1"/>
          <p:nvPr/>
        </p:nvSpPr>
        <p:spPr>
          <a:xfrm>
            <a:off x="5462656" y="248334"/>
            <a:ext cx="1266693" cy="400110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조회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C2D02-9101-9E8A-9724-55C62CE882C4}"/>
              </a:ext>
            </a:extLst>
          </p:cNvPr>
          <p:cNvSpPr txBox="1"/>
          <p:nvPr/>
        </p:nvSpPr>
        <p:spPr>
          <a:xfrm>
            <a:off x="170899" y="1256916"/>
            <a:ext cx="284607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등록된 전체 카페를 조회합니다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67A511-ECEB-19F3-B44C-A454A196BE54}"/>
              </a:ext>
            </a:extLst>
          </p:cNvPr>
          <p:cNvCxnSpPr>
            <a:cxnSpLocks/>
          </p:cNvCxnSpPr>
          <p:nvPr/>
        </p:nvCxnSpPr>
        <p:spPr>
          <a:xfrm>
            <a:off x="260151" y="1608249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706BCA-2079-3CA2-2643-A2A0A03C92EF}"/>
              </a:ext>
            </a:extLst>
          </p:cNvPr>
          <p:cNvSpPr txBox="1"/>
          <p:nvPr/>
        </p:nvSpPr>
        <p:spPr>
          <a:xfrm>
            <a:off x="170898" y="3210731"/>
            <a:ext cx="2953301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&lt;if&gt;,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&lt;foreach&gt;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 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Dynamic Query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활용하여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여부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단체석 등 조건에 맞는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조회 결과를 제공합니다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85CE4E-AAEA-FBB8-48FE-06E91B1C5CB2}"/>
              </a:ext>
            </a:extLst>
          </p:cNvPr>
          <p:cNvCxnSpPr>
            <a:cxnSpLocks/>
          </p:cNvCxnSpPr>
          <p:nvPr/>
        </p:nvCxnSpPr>
        <p:spPr>
          <a:xfrm>
            <a:off x="260151" y="3180680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BCF12E5-42C6-C4CF-CF3C-203E2FE70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"/>
          <a:stretch/>
        </p:blipFill>
        <p:spPr>
          <a:xfrm>
            <a:off x="4521200" y="1190862"/>
            <a:ext cx="6019800" cy="5001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45993-E968-095C-4BC3-F1FEA2164648}"/>
              </a:ext>
            </a:extLst>
          </p:cNvPr>
          <p:cNvSpPr txBox="1"/>
          <p:nvPr/>
        </p:nvSpPr>
        <p:spPr>
          <a:xfrm>
            <a:off x="170899" y="2828619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8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필터 기능</a:t>
            </a:r>
            <a:r>
              <a:rPr lang="en-US" altLang="ko-KR" sz="18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6145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1C1873-E333-6A47-6F68-98110C62354F}"/>
              </a:ext>
            </a:extLst>
          </p:cNvPr>
          <p:cNvSpPr txBox="1"/>
          <p:nvPr/>
        </p:nvSpPr>
        <p:spPr>
          <a:xfrm>
            <a:off x="5462656" y="248334"/>
            <a:ext cx="1266693" cy="400110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리뷰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AF376-6474-05D1-845B-56959D15E17E}"/>
              </a:ext>
            </a:extLst>
          </p:cNvPr>
          <p:cNvSpPr txBox="1"/>
          <p:nvPr/>
        </p:nvSpPr>
        <p:spPr>
          <a:xfrm>
            <a:off x="170899" y="1619680"/>
            <a:ext cx="284607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Summernote</a:t>
            </a:r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활용하여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직관적이고 다채로운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포토리뷰를 작성합니다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201966-3ABE-49D5-C66E-4805CACEBCE9}"/>
              </a:ext>
            </a:extLst>
          </p:cNvPr>
          <p:cNvCxnSpPr>
            <a:cxnSpLocks/>
          </p:cNvCxnSpPr>
          <p:nvPr/>
        </p:nvCxnSpPr>
        <p:spPr>
          <a:xfrm>
            <a:off x="260151" y="1582849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32C3AD7-4B2A-0DC1-CFEE-2569F50F7215}"/>
              </a:ext>
            </a:extLst>
          </p:cNvPr>
          <p:cNvSpPr txBox="1"/>
          <p:nvPr/>
        </p:nvSpPr>
        <p:spPr>
          <a:xfrm>
            <a:off x="170899" y="3691744"/>
            <a:ext cx="28460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등록된 평점과 웨이팅의 평균이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카페 정보에 표시됩니다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D4B106-6785-B25B-FE24-D4C95012B9C8}"/>
              </a:ext>
            </a:extLst>
          </p:cNvPr>
          <p:cNvCxnSpPr>
            <a:cxnSpLocks/>
          </p:cNvCxnSpPr>
          <p:nvPr/>
        </p:nvCxnSpPr>
        <p:spPr>
          <a:xfrm>
            <a:off x="260151" y="4287949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8F73526-BB32-ACC1-7D4C-A82268AFD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143000"/>
            <a:ext cx="7481257" cy="4833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2E780-26C6-B30E-28F9-5628AFE21DF7}"/>
              </a:ext>
            </a:extLst>
          </p:cNvPr>
          <p:cNvSpPr txBox="1"/>
          <p:nvPr/>
        </p:nvSpPr>
        <p:spPr>
          <a:xfrm>
            <a:off x="170899" y="1224948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8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스마트에디터 적용</a:t>
            </a:r>
            <a:r>
              <a:rPr lang="en-US" altLang="ko-KR" sz="18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0707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B7EE7-7375-DE61-D585-AF2508C12648}"/>
              </a:ext>
            </a:extLst>
          </p:cNvPr>
          <p:cNvSpPr txBox="1"/>
          <p:nvPr/>
        </p:nvSpPr>
        <p:spPr>
          <a:xfrm>
            <a:off x="5334416" y="248334"/>
            <a:ext cx="1523174" cy="400110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리스트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C8F64C-2EFB-4F6C-ED26-1E0C347C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25" y="1122363"/>
            <a:ext cx="6034329" cy="3868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03786C-69AD-2F68-9ADA-6C9B3F5233A0}"/>
              </a:ext>
            </a:extLst>
          </p:cNvPr>
          <p:cNvSpPr txBox="1"/>
          <p:nvPr/>
        </p:nvSpPr>
        <p:spPr>
          <a:xfrm>
            <a:off x="170899" y="1012044"/>
            <a:ext cx="28460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원하는 카페를 골라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공개 리스트에 저장합니다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A9C98C-92BD-975F-BC7B-6CDBCE606A2E}"/>
              </a:ext>
            </a:extLst>
          </p:cNvPr>
          <p:cNvCxnSpPr>
            <a:cxnSpLocks/>
          </p:cNvCxnSpPr>
          <p:nvPr/>
        </p:nvCxnSpPr>
        <p:spPr>
          <a:xfrm>
            <a:off x="260151" y="1608249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51AC1D-77D0-4135-74C3-3A948DBD2519}"/>
              </a:ext>
            </a:extLst>
          </p:cNvPr>
          <p:cNvSpPr txBox="1"/>
          <p:nvPr/>
        </p:nvSpPr>
        <p:spPr>
          <a:xfrm>
            <a:off x="170899" y="3429000"/>
            <a:ext cx="28460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카페들을 저장한 리스트는</a:t>
            </a:r>
            <a:endParaRPr lang="en-US" altLang="ko-KR" sz="1600">
              <a:solidFill>
                <a:srgbClr val="B747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다른 회원이 조회할 수 있습니다</a:t>
            </a:r>
            <a:r>
              <a:rPr lang="en-US" altLang="ko-KR" sz="1600">
                <a:solidFill>
                  <a:srgbClr val="B747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96EF669-80FC-7290-7011-2DE9C88C67EE}"/>
              </a:ext>
            </a:extLst>
          </p:cNvPr>
          <p:cNvCxnSpPr>
            <a:cxnSpLocks/>
          </p:cNvCxnSpPr>
          <p:nvPr/>
        </p:nvCxnSpPr>
        <p:spPr>
          <a:xfrm>
            <a:off x="260151" y="4025205"/>
            <a:ext cx="2617470" cy="0"/>
          </a:xfrm>
          <a:prstGeom prst="line">
            <a:avLst/>
          </a:prstGeom>
          <a:ln>
            <a:solidFill>
              <a:srgbClr val="D7B28D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DA3E04A-BB6D-7B32-E4F1-398421404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349" y="3428999"/>
            <a:ext cx="4924425" cy="3133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0369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889</TotalTime>
  <Words>598</Words>
  <Application>Microsoft Office PowerPoint</Application>
  <PresentationFormat>와이드스크린</PresentationFormat>
  <Paragraphs>168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맑은 고딕</vt:lpstr>
      <vt:lpstr>Arial</vt:lpstr>
      <vt:lpstr>Adobe Fan Heiti Std B</vt:lpstr>
      <vt:lpstr>Adobe 고딕 Std B</vt:lpstr>
      <vt:lpstr>KoPubWorld돋움체 Bold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개요</dc:title>
  <dc:creator>USER</dc:creator>
  <cp:lastModifiedBy>USER</cp:lastModifiedBy>
  <cp:revision>26</cp:revision>
  <dcterms:created xsi:type="dcterms:W3CDTF">2022-03-31T11:06:01Z</dcterms:created>
  <dcterms:modified xsi:type="dcterms:W3CDTF">2022-10-01T13:44:44Z</dcterms:modified>
</cp:coreProperties>
</file>